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58" r:id="rId19"/>
    <p:sldId id="259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397" userDrawn="1">
          <p15:clr>
            <a:srgbClr val="A4A3A4"/>
          </p15:clr>
        </p15:guide>
        <p15:guide id="4" pos="68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pos="396">
          <p15:clr>
            <a:srgbClr val="A4A3A4"/>
          </p15:clr>
        </p15:guide>
        <p15:guide id="7" orient="horz" pos="227">
          <p15:clr>
            <a:srgbClr val="A4A3A4"/>
          </p15:clr>
        </p15:guide>
        <p15:guide id="8" pos="227">
          <p15:clr>
            <a:srgbClr val="A4A3A4"/>
          </p15:clr>
        </p15:guide>
        <p15:guide id="9" orient="horz" pos="870">
          <p15:clr>
            <a:srgbClr val="A4A3A4"/>
          </p15:clr>
        </p15:guide>
        <p15:guide id="10" orient="horz" pos="527">
          <p15:clr>
            <a:srgbClr val="A4A3A4"/>
          </p15:clr>
        </p15:guide>
        <p15:guide id="11" pos="1974">
          <p15:clr>
            <a:srgbClr val="A4A3A4"/>
          </p15:clr>
        </p15:guide>
        <p15:guide id="12" pos="1911">
          <p15:clr>
            <a:srgbClr val="A4A3A4"/>
          </p15:clr>
        </p15:guide>
        <p15:guide id="13" pos="3650">
          <p15:clr>
            <a:srgbClr val="A4A3A4"/>
          </p15:clr>
        </p15:guide>
        <p15:guide id="14" pos="3716">
          <p15:clr>
            <a:srgbClr val="A4A3A4"/>
          </p15:clr>
        </p15:guide>
        <p15:guide id="15" pos="5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99"/>
    <a:srgbClr val="629DD1"/>
    <a:srgbClr val="4A66AC"/>
    <a:srgbClr val="7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584" autoAdjust="0"/>
    <p:restoredTop sz="94650" autoAdjust="0"/>
  </p:normalViewPr>
  <p:slideViewPr>
    <p:cSldViewPr snapToGrid="0" snapToObjects="1">
      <p:cViewPr varScale="1">
        <p:scale>
          <a:sx n="130" d="100"/>
          <a:sy n="130" d="100"/>
        </p:scale>
        <p:origin x="-990" y="-84"/>
      </p:cViewPr>
      <p:guideLst>
        <p:guide orient="horz" pos="414"/>
        <p:guide orient="horz" pos="4110"/>
        <p:guide orient="horz" pos="227"/>
        <p:guide orient="horz" pos="870"/>
        <p:guide orient="horz" pos="527"/>
        <p:guide pos="476"/>
        <p:guide pos="5397"/>
        <p:guide pos="68"/>
        <p:guide pos="396"/>
        <p:guide pos="227"/>
        <p:guide pos="1974"/>
        <p:guide pos="1911"/>
        <p:guide pos="3650"/>
        <p:guide pos="3716"/>
        <p:guide pos="5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2" d="100"/>
          <a:sy n="102" d="100"/>
        </p:scale>
        <p:origin x="271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767-0781-4977-AED1-033CE9316952}" type="datetimeFigureOut">
              <a:rPr lang="de-DE" smtClean="0"/>
              <a:t>08.06.2017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500D-9C77-4626-8EB3-2215433864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51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3228-A0FA-405A-A923-C9E7B05419A5}" type="datetimeFigureOut">
              <a:rPr lang="de-DE" smtClean="0"/>
              <a:pPr/>
              <a:t>08.06.2017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5026-6637-46D8-A917-E9BF1E1336C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75026-6637-46D8-A917-E9BF1E1336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22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5" y="2776636"/>
            <a:ext cx="6966551" cy="12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4" y="2517577"/>
            <a:ext cx="8207346" cy="1959173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 userDrawn="1"/>
        </p:nvSpPr>
        <p:spPr>
          <a:xfrm>
            <a:off x="238565" y="1444708"/>
            <a:ext cx="8456939" cy="595009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2400" cap="none" dirty="0" smtClean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neue Generation</a:t>
            </a:r>
            <a:r>
              <a:rPr lang="de-DE" sz="2400" cap="none" baseline="0" dirty="0" smtClean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die UMG PRO-Serie</a:t>
            </a:r>
            <a:endParaRPr lang="en-US" sz="2400" cap="none" dirty="0">
              <a:solidFill>
                <a:srgbClr val="4A66A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 userDrawn="1"/>
        </p:nvSpPr>
        <p:spPr>
          <a:xfrm>
            <a:off x="242810" y="2075108"/>
            <a:ext cx="8459788" cy="3734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cap="none" dirty="0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Modernste Technik – funktionelles</a:t>
            </a:r>
            <a:r>
              <a:rPr lang="de-DE" sz="1400" cap="none" baseline="0" dirty="0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</a:t>
            </a:r>
            <a:endParaRPr lang="en-US" sz="1400" cap="none" dirty="0">
              <a:solidFill>
                <a:srgbClr val="629D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04" y="3053326"/>
            <a:ext cx="4195057" cy="4511709"/>
          </a:xfrm>
          <a:prstGeom prst="rect">
            <a:avLst/>
          </a:prstGeom>
        </p:spPr>
      </p:pic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Headline durch Klicken bearbeiten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47906" y="1296000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 b="1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Subheadline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13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240286" y="1836000"/>
            <a:ext cx="7886700" cy="150018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points</a:t>
            </a:r>
            <a:r>
              <a:rPr lang="de-DE" dirty="0" smtClean="0"/>
              <a:t> durch Klicken bearbeiten</a:t>
            </a:r>
          </a:p>
          <a:p>
            <a:pPr lvl="0"/>
            <a:endParaRPr lang="de-DE" dirty="0" smtClean="0"/>
          </a:p>
          <a:p>
            <a:pPr lvl="0"/>
            <a:endParaRPr lang="de-DE" dirty="0" smtClean="0"/>
          </a:p>
        </p:txBody>
      </p:sp>
      <p:sp>
        <p:nvSpPr>
          <p:cNvPr id="14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254940" y="4139789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Bildunterschrift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b="1" dirty="0" smtClean="0">
                <a:latin typeface="Arial"/>
                <a:cs typeface="Arial"/>
              </a:rPr>
              <a:t>Impressum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261627" y="1311265"/>
            <a:ext cx="8075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Copyright, responsibility and liability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© All rights reserved. Duplication may be carried out after expressed written permission of </a:t>
            </a:r>
            <a:r>
              <a:rPr lang="en-US" sz="120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 only. No liability can be assumed for correctness and completeness. In no case, there is a reliability for damage, which can occur using the retrieved information.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254593" y="4152367"/>
            <a:ext cx="80750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Vor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Polstück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6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D-35633</a:t>
            </a: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baseline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Lahnau</a:t>
            </a:r>
            <a:endParaRPr lang="en-US" sz="1000" b="0" baseline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Deutschland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baseline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Tel.: +49 (64 41) 96 42-0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Fax: +49 (64 41) 96 42-30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info@janitza.de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electronics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GmbH,</a:t>
            </a:r>
            <a:r>
              <a:rPr lang="de-DE" sz="600" baseline="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" name="Gerade Verbindung 2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b="6820"/>
          <a:stretch/>
        </p:blipFill>
        <p:spPr>
          <a:xfrm>
            <a:off x="-293165" y="540000"/>
            <a:ext cx="9262661" cy="5616000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2995285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5000" b="1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  <a:endParaRPr lang="en-US" sz="50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49" r:id="rId2"/>
    <p:sldLayoutId id="2147483705" r:id="rId3"/>
    <p:sldLayoutId id="2147483706" r:id="rId4"/>
    <p:sldLayoutId id="2147483709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 509-PRO &amp; UMG 512-PRO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Multifunktionale Spannungsqualitätsanalysatoren </a:t>
            </a:r>
            <a:br>
              <a:rPr lang="de-DE" dirty="0" smtClean="0"/>
            </a:br>
            <a:r>
              <a:rPr lang="de-DE" dirty="0" smtClean="0"/>
              <a:t>mit Differenzstromüberwachung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Leistungsfähige </a:t>
            </a:r>
            <a:r>
              <a:rPr lang="de-DE" dirty="0"/>
              <a:t>Spannungsqualitätsanalysatoren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Klasse </a:t>
            </a:r>
            <a:r>
              <a:rPr lang="de-DE" dirty="0"/>
              <a:t>A zertifiziert (UMG 512-PRO)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Integrierte </a:t>
            </a:r>
            <a:r>
              <a:rPr lang="de-DE" dirty="0"/>
              <a:t>Differenzstromüberwachung (</a:t>
            </a:r>
            <a:r>
              <a:rPr lang="de-DE" dirty="0" smtClean="0"/>
              <a:t>RCM-Messung)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Hohe </a:t>
            </a:r>
            <a:r>
              <a:rPr lang="de-DE" dirty="0"/>
              <a:t>Messgenauigkeit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Einsetzbar </a:t>
            </a:r>
            <a:r>
              <a:rPr lang="de-DE" dirty="0"/>
              <a:t>in unterschiedlichsten Netzarten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Mehrere </a:t>
            </a:r>
            <a:r>
              <a:rPr lang="de-DE" dirty="0"/>
              <a:t>Schnittstellen und offene Kommunikationsarchitektur mit zahlreichen </a:t>
            </a:r>
            <a:br>
              <a:rPr lang="de-DE" dirty="0"/>
            </a:br>
            <a:r>
              <a:rPr lang="de-DE" dirty="0"/>
              <a:t>Protokollen (</a:t>
            </a:r>
            <a:r>
              <a:rPr lang="de-DE" dirty="0" err="1"/>
              <a:t>Modbus</a:t>
            </a:r>
            <a:r>
              <a:rPr lang="de-DE" dirty="0"/>
              <a:t>, IP) zur einfachen Einbindung in übergeordnete Systeme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Inklusive </a:t>
            </a:r>
            <a:r>
              <a:rPr lang="de-DE" dirty="0"/>
              <a:t>Temperaturmesseingang und je zwei digitalen Ein- und Ausgängen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Integrierter </a:t>
            </a:r>
            <a:r>
              <a:rPr lang="de-DE" dirty="0"/>
              <a:t>256 MB großer Messdatenspeicher für redundante und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sichere </a:t>
            </a:r>
            <a:r>
              <a:rPr lang="de-DE" dirty="0"/>
              <a:t>Messdatenaufnahme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Anzeige </a:t>
            </a:r>
            <a:r>
              <a:rPr lang="de-DE" dirty="0"/>
              <a:t>von aktuellen und historischen Messdaten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über </a:t>
            </a:r>
            <a:r>
              <a:rPr lang="de-DE" dirty="0"/>
              <a:t>die Geräte-Homepage </a:t>
            </a:r>
            <a:r>
              <a:rPr lang="de-DE" dirty="0" smtClean="0"/>
              <a:t>sowie </a:t>
            </a:r>
            <a:r>
              <a:rPr lang="de-DE" dirty="0"/>
              <a:t>die Parametrier- und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Auswertungssoftware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-Basic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als webbasierte Visualisierung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Spannungsqualitäts-Monitoring </a:t>
            </a:r>
            <a:r>
              <a:rPr lang="de-DE" dirty="0"/>
              <a:t>ohne Fachkenntnisse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Grenzwertüberwachung </a:t>
            </a:r>
            <a:r>
              <a:rPr lang="de-DE" dirty="0"/>
              <a:t>mittels Ampelprinzip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Grafische </a:t>
            </a:r>
            <a:r>
              <a:rPr lang="de-DE" dirty="0"/>
              <a:t>Programmierung: </a:t>
            </a:r>
            <a:r>
              <a:rPr lang="de-DE" dirty="0" err="1"/>
              <a:t>Jasic</a:t>
            </a:r>
            <a:r>
              <a:rPr lang="de-DE" dirty="0"/>
              <a:t> (SPS-Funktionalität</a:t>
            </a:r>
            <a:r>
              <a:rPr lang="de-DE" dirty="0" smtClean="0"/>
              <a:t>)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9" y="3311289"/>
            <a:ext cx="3777173" cy="47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 604-PRO &amp; UMG 605-PRO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 smtClean="0"/>
              <a:t>Netzqualitätsanalysatoren im Hutschienenformat</a:t>
            </a:r>
            <a:endParaRPr lang="en-US" dirty="0"/>
          </a:p>
        </p:txBody>
      </p:sp>
      <p:sp>
        <p:nvSpPr>
          <p:cNvPr id="7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Leistungsfähige </a:t>
            </a:r>
            <a:r>
              <a:rPr lang="de-DE" dirty="0"/>
              <a:t>Netzqualitätsanalysatoren für die Hutschiene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Spannungsqualitätsmessung </a:t>
            </a:r>
            <a:r>
              <a:rPr lang="de-DE" dirty="0"/>
              <a:t>nach Norm DIN EN 50160 und DIN EN 61000-2-4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Hohe </a:t>
            </a:r>
            <a:r>
              <a:rPr lang="de-DE" dirty="0"/>
              <a:t>Messgenauigkeit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Einsetzbar </a:t>
            </a:r>
            <a:r>
              <a:rPr lang="de-DE" dirty="0"/>
              <a:t>in unterschiedlichsten Netzarten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Mehrere </a:t>
            </a:r>
            <a:r>
              <a:rPr lang="de-DE" dirty="0"/>
              <a:t>Schnittstellen und offene Kommunikationsarchitektur mit zahlreichen Protokollen (</a:t>
            </a:r>
            <a:r>
              <a:rPr lang="de-DE" dirty="0" err="1"/>
              <a:t>Modbus</a:t>
            </a:r>
            <a:r>
              <a:rPr lang="de-DE" dirty="0"/>
              <a:t>, IP)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zur </a:t>
            </a:r>
            <a:r>
              <a:rPr lang="de-DE" dirty="0"/>
              <a:t>einfachen Einbindung in übergeordnete Systeme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Inklusive </a:t>
            </a:r>
            <a:r>
              <a:rPr lang="de-DE" dirty="0"/>
              <a:t>Temperaturmesseingang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128 </a:t>
            </a:r>
            <a:r>
              <a:rPr lang="de-DE" dirty="0"/>
              <a:t>MB großer Messdatenspeicher für redundante und sichere </a:t>
            </a:r>
            <a:r>
              <a:rPr lang="de-DE" dirty="0" smtClean="0"/>
              <a:t>Messdatenaufnahme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Anzeige </a:t>
            </a:r>
            <a:r>
              <a:rPr lang="de-DE" dirty="0"/>
              <a:t>von aktuellen und historischen Messdaten über die Geräte-Homepage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sowie die </a:t>
            </a:r>
            <a:r>
              <a:rPr lang="de-DE" dirty="0"/>
              <a:t>Parametrier- und Auswertungssoftware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-Basic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als webbasierte Visualisierung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Spannungsqualitäts-Monitoring </a:t>
            </a:r>
            <a:r>
              <a:rPr lang="de-DE" dirty="0"/>
              <a:t>ohne Fachkenntnisse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Grenzwertüberwachung </a:t>
            </a:r>
            <a:r>
              <a:rPr lang="de-DE" dirty="0"/>
              <a:t>mittels Ampelprinzip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Grafische </a:t>
            </a:r>
            <a:r>
              <a:rPr lang="de-DE" dirty="0"/>
              <a:t>Programmierung: </a:t>
            </a:r>
            <a:r>
              <a:rPr lang="de-DE" dirty="0" err="1"/>
              <a:t>Jasic</a:t>
            </a:r>
            <a:r>
              <a:rPr lang="de-DE" dirty="0"/>
              <a:t> (SPS-Funktionalität)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59" y="3665672"/>
            <a:ext cx="3645629" cy="30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Geräte-Homepage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Auswertung jederzeit verfügbar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879715"/>
            <a:ext cx="5434012" cy="3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Geräte-Homepage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Ihr Nutzen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r>
              <a:rPr lang="de-DE" sz="1200" dirty="0" smtClean="0"/>
              <a:t>Zugang </a:t>
            </a:r>
            <a:r>
              <a:rPr lang="de-DE" sz="1200" dirty="0"/>
              <a:t>zur leistungsfähigen </a:t>
            </a:r>
            <a:r>
              <a:rPr lang="de-DE" sz="1200" dirty="0" smtClean="0"/>
              <a:t>Geräte-Homepage </a:t>
            </a:r>
            <a:r>
              <a:rPr lang="de-DE" sz="1200" dirty="0"/>
              <a:t>über </a:t>
            </a:r>
            <a:r>
              <a:rPr lang="de-DE" sz="1200" dirty="0" smtClean="0"/>
              <a:t>Webbrowser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 smtClean="0"/>
              <a:t>Ständige </a:t>
            </a:r>
            <a:r>
              <a:rPr lang="de-DE" sz="1200" dirty="0"/>
              <a:t>Verfügbarkeit </a:t>
            </a:r>
            <a:r>
              <a:rPr lang="de-DE" sz="1200" dirty="0" smtClean="0"/>
              <a:t>der </a:t>
            </a:r>
            <a:r>
              <a:rPr lang="de-DE" sz="1200" dirty="0"/>
              <a:t>Messdaten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 smtClean="0"/>
              <a:t>Keine </a:t>
            </a:r>
            <a:r>
              <a:rPr lang="de-DE" sz="1200" dirty="0"/>
              <a:t>Softwareinstallation </a:t>
            </a:r>
            <a:r>
              <a:rPr lang="de-DE" sz="1200" dirty="0" smtClean="0"/>
              <a:t>notwendig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Onlinedaten</a:t>
            </a:r>
            <a:r>
              <a:rPr lang="de-DE" sz="1200" dirty="0"/>
              <a:t>, historische Daten u.v.m. direkt über die Geräte-Homepage abrufbar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Funktionserweiterung </a:t>
            </a:r>
            <a:r>
              <a:rPr lang="de-DE" sz="1200" dirty="0"/>
              <a:t>durch </a:t>
            </a:r>
            <a:r>
              <a:rPr lang="de-DE" sz="1200" dirty="0" smtClean="0"/>
              <a:t>APPs </a:t>
            </a:r>
            <a:r>
              <a:rPr lang="de-DE" sz="1200" dirty="0"/>
              <a:t>möglich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Fernbedienung </a:t>
            </a:r>
            <a:r>
              <a:rPr lang="de-DE" sz="1200" dirty="0"/>
              <a:t>des </a:t>
            </a:r>
            <a:r>
              <a:rPr lang="de-DE" sz="1200" dirty="0" smtClean="0"/>
              <a:t>Gerätedisplays </a:t>
            </a:r>
            <a:r>
              <a:rPr lang="de-DE" sz="1200" dirty="0"/>
              <a:t>über die Homepage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Integrierte </a:t>
            </a:r>
            <a:r>
              <a:rPr lang="de-DE" sz="1200" dirty="0"/>
              <a:t>PQ-</a:t>
            </a:r>
            <a:r>
              <a:rPr lang="de-DE" sz="1200" dirty="0" err="1"/>
              <a:t>Watchdogs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Hyperlinks </a:t>
            </a:r>
            <a:r>
              <a:rPr lang="de-DE" sz="1200" dirty="0"/>
              <a:t>liefern detailliertere </a:t>
            </a:r>
            <a:r>
              <a:rPr lang="de-DE" sz="1200" dirty="0" smtClean="0"/>
              <a:t>Informationen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Integrierter </a:t>
            </a:r>
            <a:r>
              <a:rPr lang="de-DE" sz="1200" dirty="0"/>
              <a:t>Messwertmonitor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Übersicht </a:t>
            </a:r>
            <a:r>
              <a:rPr lang="de-DE" sz="1200" dirty="0"/>
              <a:t>über Ereignisse und Transienten im Netz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 smtClean="0"/>
              <a:t>Komfortable </a:t>
            </a:r>
            <a:r>
              <a:rPr lang="de-DE" sz="1200" dirty="0"/>
              <a:t>Auswahl des </a:t>
            </a:r>
            <a:r>
              <a:rPr lang="de-DE" sz="1200" dirty="0" smtClean="0"/>
              <a:t>Berechnungsmodus </a:t>
            </a:r>
            <a:r>
              <a:rPr lang="de-DE" sz="1200" dirty="0"/>
              <a:t>zur Anzeige der Messdaten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nach Norm </a:t>
            </a:r>
            <a:r>
              <a:rPr lang="de-DE" sz="1200" dirty="0"/>
              <a:t>IEC 61000-2-4 oder EN 50160*</a:t>
            </a:r>
            <a:endParaRPr lang="en-US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800" dirty="0" smtClean="0"/>
              <a:t>* </a:t>
            </a:r>
            <a:r>
              <a:rPr lang="de-DE" sz="800" dirty="0"/>
              <a:t>Gilt für das UMG 605 und UMG 512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23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0" y="1780920"/>
            <a:ext cx="6927852" cy="4001112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NEU: </a:t>
            </a:r>
            <a:r>
              <a:rPr lang="de-DE" dirty="0" err="1" smtClean="0"/>
              <a:t>GridVis</a:t>
            </a:r>
            <a:r>
              <a:rPr lang="de-DE" baseline="30000" dirty="0" smtClean="0"/>
              <a:t>®</a:t>
            </a:r>
            <a:r>
              <a:rPr lang="de-DE" dirty="0" smtClean="0"/>
              <a:t> APP-Management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Komfortabel und schnell APPs managen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64380" y="1780920"/>
            <a:ext cx="7117012" cy="40011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NEU: </a:t>
            </a:r>
            <a:r>
              <a:rPr lang="de-DE" dirty="0" err="1" smtClean="0"/>
              <a:t>GridVis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APP-Management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1218600"/>
          </a:xfrm>
        </p:spPr>
        <p:txBody>
          <a:bodyPr/>
          <a:lstStyle/>
          <a:p>
            <a:r>
              <a:rPr lang="de-DE" dirty="0"/>
              <a:t>Mit dem neuen APP-Management, das Bestandteil des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Geräte-Managers ist, haben Anwender die Möglichkeit, Funktionen zu erweitern und zu ergänzen – eine </a:t>
            </a:r>
            <a:r>
              <a:rPr lang="de-DE" dirty="0" smtClean="0"/>
              <a:t>einmalige Flexibilität. </a:t>
            </a:r>
            <a:endParaRPr lang="en-US" dirty="0"/>
          </a:p>
          <a:p>
            <a:r>
              <a:rPr lang="de-DE" dirty="0"/>
              <a:t> </a:t>
            </a:r>
            <a:endParaRPr lang="en-US" dirty="0"/>
          </a:p>
          <a:p>
            <a:r>
              <a:rPr lang="de-DE" dirty="0" smtClean="0"/>
              <a:t>Ihr Nutzen</a:t>
            </a:r>
            <a:endParaRPr lang="en-US" dirty="0"/>
          </a:p>
        </p:txBody>
      </p:sp>
      <p:sp>
        <p:nvSpPr>
          <p:cNvPr id="7" name="Textplatzhalter 3"/>
          <p:cNvSpPr>
            <a:spLocks noGrp="1"/>
          </p:cNvSpPr>
          <p:nvPr>
            <p:ph type="body" idx="10"/>
          </p:nvPr>
        </p:nvSpPr>
        <p:spPr>
          <a:xfrm>
            <a:off x="240286" y="3169501"/>
            <a:ext cx="8617964" cy="1954950"/>
          </a:xfrm>
        </p:spPr>
        <p:txBody>
          <a:bodyPr/>
          <a:lstStyle/>
          <a:p>
            <a:r>
              <a:rPr lang="de-DE" sz="1200" dirty="0" smtClean="0"/>
              <a:t>Einfache </a:t>
            </a:r>
            <a:r>
              <a:rPr lang="de-DE" sz="1200" dirty="0"/>
              <a:t>und komfortable </a:t>
            </a:r>
            <a:r>
              <a:rPr lang="de-DE" sz="1200" dirty="0" smtClean="0"/>
              <a:t>Installation </a:t>
            </a:r>
            <a:r>
              <a:rPr lang="de-DE" sz="1200" dirty="0"/>
              <a:t>und Entfernen </a:t>
            </a:r>
            <a:r>
              <a:rPr lang="de-DE" sz="1200" dirty="0" smtClean="0"/>
              <a:t>von </a:t>
            </a:r>
            <a:r>
              <a:rPr lang="de-DE" sz="1200" dirty="0"/>
              <a:t>APPs</a:t>
            </a:r>
            <a:endParaRPr lang="en-US" sz="1200" dirty="0"/>
          </a:p>
          <a:p>
            <a:pPr marL="0" indent="0"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 smtClean="0"/>
              <a:t>Vorschau </a:t>
            </a:r>
            <a:r>
              <a:rPr lang="de-DE" sz="1200" dirty="0"/>
              <a:t>mit Informationen </a:t>
            </a:r>
            <a:r>
              <a:rPr lang="de-DE" sz="1200" dirty="0" smtClean="0"/>
              <a:t>und </a:t>
            </a:r>
            <a:r>
              <a:rPr lang="de-DE" sz="1200" dirty="0"/>
              <a:t>Bild der jeweiligen APP 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de-DE" sz="1200" dirty="0" smtClean="0"/>
              <a:t>Kostenlose </a:t>
            </a:r>
            <a:r>
              <a:rPr lang="de-DE" sz="1200" dirty="0"/>
              <a:t>APPs stehen in der </a:t>
            </a:r>
            <a:r>
              <a:rPr lang="de-DE" sz="1200" dirty="0" err="1"/>
              <a:t>GridVis</a:t>
            </a:r>
            <a:r>
              <a:rPr lang="de-DE" sz="1200" baseline="30000" dirty="0"/>
              <a:t>®</a:t>
            </a:r>
            <a:r>
              <a:rPr lang="de-DE" sz="1200" dirty="0"/>
              <a:t> zum Download bereit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de-DE" sz="1200" dirty="0" smtClean="0"/>
              <a:t>Upload </a:t>
            </a:r>
            <a:r>
              <a:rPr lang="de-DE" sz="1200" dirty="0"/>
              <a:t>und Installation kunden-spezifischer APPs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87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67437" y="998538"/>
            <a:ext cx="8031228" cy="49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GridVis</a:t>
            </a:r>
            <a:r>
              <a:rPr lang="de-DE" baseline="30000" dirty="0" smtClean="0"/>
              <a:t>®</a:t>
            </a:r>
            <a:r>
              <a:rPr lang="de-DE" dirty="0" smtClean="0"/>
              <a:t> Netzvisualisierungssoftware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Netzvisualisierungssoftware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 smtClean="0"/>
              <a:t>Ihr Nutzen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de-DE" sz="1200" dirty="0"/>
              <a:t>Konfiguration des Messsystems und der UMG-Messgeräte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Zertifizierte </a:t>
            </a:r>
            <a:r>
              <a:rPr lang="de-DE" sz="1200" dirty="0"/>
              <a:t>ISO 50001 </a:t>
            </a:r>
            <a:r>
              <a:rPr lang="de-DE" sz="1200" dirty="0" smtClean="0"/>
              <a:t>Energiemanagementsystem-Software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Automatische </a:t>
            </a:r>
            <a:r>
              <a:rPr lang="de-DE" sz="1200" dirty="0"/>
              <a:t>oder manuelle Messdatenauslesung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Grafische </a:t>
            </a:r>
            <a:r>
              <a:rPr lang="de-DE" sz="1200" dirty="0"/>
              <a:t>Darstellung von aktuellen und historischen Messdaten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Umfangreiches </a:t>
            </a:r>
            <a:r>
              <a:rPr lang="de-DE" sz="1200" dirty="0"/>
              <a:t>Alarmmanagement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Benutzerverwaltung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Generische </a:t>
            </a:r>
            <a:r>
              <a:rPr lang="de-DE" sz="1200" dirty="0" err="1"/>
              <a:t>Modbusgeräte</a:t>
            </a:r>
            <a:r>
              <a:rPr lang="de-DE" sz="1200" dirty="0"/>
              <a:t>, </a:t>
            </a:r>
            <a:r>
              <a:rPr lang="de-DE" sz="1200" dirty="0" smtClean="0"/>
              <a:t>virtuelle </a:t>
            </a:r>
            <a:r>
              <a:rPr lang="de-DE" sz="1200" dirty="0"/>
              <a:t>Zähler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Grafische </a:t>
            </a:r>
            <a:r>
              <a:rPr lang="de-DE" sz="1200" dirty="0"/>
              <a:t>Benutzeroberfläche (</a:t>
            </a:r>
            <a:r>
              <a:rPr lang="de-DE" sz="1200" dirty="0" err="1"/>
              <a:t>Topologieansicht</a:t>
            </a:r>
            <a:r>
              <a:rPr lang="de-DE" sz="1200" dirty="0"/>
              <a:t>) zur Visualisierung von Echtzeitdaten und Meldungen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Darstellung </a:t>
            </a:r>
            <a:r>
              <a:rPr lang="de-DE" sz="1200" dirty="0"/>
              <a:t>von Minimum-, </a:t>
            </a:r>
            <a:r>
              <a:rPr lang="de-DE" sz="1200" dirty="0" smtClean="0"/>
              <a:t>Mittel- </a:t>
            </a:r>
            <a:r>
              <a:rPr lang="de-DE" sz="1200" dirty="0"/>
              <a:t>und </a:t>
            </a:r>
            <a:r>
              <a:rPr lang="de-DE" sz="1200" dirty="0" err="1"/>
              <a:t>Maximumwerten</a:t>
            </a:r>
            <a:r>
              <a:rPr lang="de-DE" sz="1200" dirty="0"/>
              <a:t> </a:t>
            </a:r>
            <a:r>
              <a:rPr lang="de-DE" sz="1200" dirty="0" smtClean="0"/>
              <a:t>in </a:t>
            </a:r>
            <a:r>
              <a:rPr lang="de-DE" sz="1200" dirty="0"/>
              <a:t>einem Graph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Statistische </a:t>
            </a:r>
            <a:r>
              <a:rPr lang="de-DE" sz="1200" dirty="0"/>
              <a:t>Auswertungen der Messdaten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Umfangreiche </a:t>
            </a:r>
            <a:r>
              <a:rPr lang="de-DE" sz="1200" dirty="0"/>
              <a:t>Exportfunktionen (z.B. Excel)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Reports </a:t>
            </a:r>
            <a:r>
              <a:rPr lang="de-DE" sz="1200" dirty="0"/>
              <a:t>für Energieverbräuche </a:t>
            </a:r>
            <a:r>
              <a:rPr lang="de-DE" sz="1200" dirty="0" smtClean="0"/>
              <a:t>und </a:t>
            </a:r>
            <a:r>
              <a:rPr lang="de-DE" sz="1200" dirty="0"/>
              <a:t>Spannungsqualität </a:t>
            </a:r>
            <a:r>
              <a:rPr lang="de-DE" sz="1200" dirty="0" smtClean="0"/>
              <a:t>(</a:t>
            </a:r>
            <a:r>
              <a:rPr lang="de-DE" sz="1200" dirty="0"/>
              <a:t>EN 50160, IEEE 519, EN 61000-2-4)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manuell </a:t>
            </a:r>
            <a:r>
              <a:rPr lang="de-DE" sz="1200" dirty="0"/>
              <a:t>oder zeitgesteuert </a:t>
            </a:r>
            <a:r>
              <a:rPr lang="de-DE" sz="1200" dirty="0" smtClean="0"/>
              <a:t>mit </a:t>
            </a:r>
            <a:r>
              <a:rPr lang="de-DE" sz="1200" dirty="0"/>
              <a:t>individuellem Zeitplan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 smtClean="0"/>
              <a:t>Speicherung </a:t>
            </a:r>
            <a:r>
              <a:rPr lang="de-DE" sz="1200" dirty="0"/>
              <a:t>der Daten in einer zentralen Datenbank inkl. Datenbankmanagement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(</a:t>
            </a:r>
            <a:r>
              <a:rPr lang="de-DE" sz="1200" dirty="0"/>
              <a:t>z.B. MySQL / MS SQL / Derby / </a:t>
            </a:r>
            <a:r>
              <a:rPr lang="de-DE" sz="1200" dirty="0" err="1"/>
              <a:t>Janitza</a:t>
            </a:r>
            <a:r>
              <a:rPr lang="de-DE" sz="1200" dirty="0"/>
              <a:t> DB)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neue PRO-Serie – APPs inklusive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251979"/>
            <a:ext cx="4539221" cy="4539221"/>
          </a:xfrm>
          <a:prstGeom prst="rect">
            <a:avLst/>
          </a:prstGeom>
        </p:spPr>
      </p:pic>
      <p:sp>
        <p:nvSpPr>
          <p:cNvPr id="9" name="Textplatzhalter 3"/>
          <p:cNvSpPr>
            <a:spLocks noGrp="1"/>
          </p:cNvSpPr>
          <p:nvPr>
            <p:ph type="body" idx="10"/>
          </p:nvPr>
        </p:nvSpPr>
        <p:spPr>
          <a:xfrm>
            <a:off x="3587371" y="1676400"/>
            <a:ext cx="5128004" cy="3667126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r>
              <a:rPr lang="de-DE" dirty="0"/>
              <a:t>Funktionserweiterung der </a:t>
            </a:r>
            <a:r>
              <a:rPr lang="de-DE" dirty="0" err="1"/>
              <a:t>Janitza</a:t>
            </a:r>
            <a:r>
              <a:rPr lang="de-DE" dirty="0"/>
              <a:t> Messgeräte durch hauseigene </a:t>
            </a:r>
            <a:r>
              <a:rPr lang="de-DE" dirty="0" smtClean="0"/>
              <a:t>APPs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 smtClean="0"/>
          </a:p>
          <a:p>
            <a:r>
              <a:rPr lang="de-DE" dirty="0"/>
              <a:t>Leichtes Interpretieren und Analysieren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Messdaten, z.B. durch integriertes </a:t>
            </a:r>
            <a:br>
              <a:rPr lang="de-DE" dirty="0"/>
            </a:br>
            <a:r>
              <a:rPr lang="de-DE" dirty="0"/>
              <a:t>Ampelprinzip für den </a:t>
            </a:r>
            <a:r>
              <a:rPr lang="de-DE" dirty="0" smtClean="0"/>
              <a:t>PQ-Status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 smtClean="0"/>
              <a:t>Darstellung </a:t>
            </a:r>
            <a:r>
              <a:rPr lang="de-DE" dirty="0"/>
              <a:t>verfügbarer APPs </a:t>
            </a:r>
            <a:r>
              <a:rPr lang="de-DE" dirty="0" smtClean="0"/>
              <a:t>und </a:t>
            </a:r>
            <a:r>
              <a:rPr lang="de-DE" dirty="0"/>
              <a:t>deren Funktionen über das </a:t>
            </a:r>
            <a:r>
              <a:rPr lang="de-DE" dirty="0" smtClean="0"/>
              <a:t>APP-Management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 smtClean="0"/>
              <a:t>Redundanz </a:t>
            </a:r>
            <a:r>
              <a:rPr lang="de-DE" dirty="0"/>
              <a:t>– 100%ige Sicherheit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Messdaten </a:t>
            </a:r>
            <a:r>
              <a:rPr lang="de-DE" dirty="0"/>
              <a:t>im </a:t>
            </a:r>
            <a:r>
              <a:rPr lang="de-DE" dirty="0" smtClean="0"/>
              <a:t>Gerätespeicher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 smtClean="0"/>
              <a:t>Wichtigste </a:t>
            </a:r>
            <a:r>
              <a:rPr lang="de-DE" dirty="0"/>
              <a:t>Informationen auf einen Blick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durch QR-Code</a:t>
            </a:r>
          </a:p>
        </p:txBody>
      </p:sp>
    </p:spTree>
    <p:extLst>
      <p:ext uri="{BB962C8B-B14F-4D97-AF65-F5344CB8AC3E}">
        <p14:creationId xmlns:p14="http://schemas.microsoft.com/office/powerpoint/2010/main" val="2827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17246" b="16735"/>
          <a:stretch/>
        </p:blipFill>
        <p:spPr>
          <a:xfrm>
            <a:off x="-255655" y="130155"/>
            <a:ext cx="9006607" cy="64063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neue PRO-Serie vereint modernste Technik mit herausragenden Funktionen und ansprechendem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23" y="439705"/>
            <a:ext cx="10084263" cy="71291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39" y="564060"/>
            <a:ext cx="8570085" cy="3698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Mit Hilfe der 4 vorinstallierten </a:t>
            </a:r>
            <a:r>
              <a:rPr lang="de-DE" dirty="0" err="1" smtClean="0"/>
              <a:t>Janitza</a:t>
            </a:r>
            <a:r>
              <a:rPr lang="de-DE" dirty="0" smtClean="0"/>
              <a:t>-APPs können Daten </a:t>
            </a:r>
            <a:br>
              <a:rPr lang="de-DE" dirty="0" smtClean="0"/>
            </a:br>
            <a:r>
              <a:rPr lang="de-DE" dirty="0" smtClean="0"/>
              <a:t>verarbeitet, visualisiert und analysiert werden.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Funktionserweiterung durch 4 vorinstallierte APPs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588" y="3048600"/>
            <a:ext cx="7886700" cy="431314"/>
          </a:xfrm>
        </p:spPr>
        <p:txBody>
          <a:bodyPr/>
          <a:lstStyle/>
          <a:p>
            <a:r>
              <a:rPr lang="de-DE" b="0" dirty="0" smtClean="0"/>
              <a:t>Alle APPs können mit dem Geräte-Manager (Bestandteil der </a:t>
            </a:r>
            <a:r>
              <a:rPr lang="de-DE" b="0" dirty="0" err="1" smtClean="0"/>
              <a:t>GridVis</a:t>
            </a:r>
            <a:r>
              <a:rPr lang="de-DE" baseline="30000" dirty="0" smtClean="0"/>
              <a:t>®</a:t>
            </a:r>
            <a:r>
              <a:rPr lang="de-DE" b="0" dirty="0" smtClean="0"/>
              <a:t>) und über Ethernet angeschlossene Geräte übertragen werden – auf nur ein Gerät oder simultan auf mehrere.</a:t>
            </a:r>
          </a:p>
          <a:p>
            <a:endParaRPr lang="de-DE" b="0" dirty="0"/>
          </a:p>
          <a:p>
            <a:r>
              <a:rPr lang="de-DE" b="0" dirty="0" smtClean="0"/>
              <a:t>Die APPs erweitern z.B. die Analyse- und Visualisierungswerkzeuge, mit denen Spannungsereignisse gemäß IEC 61000-2-4 und auch EN 50160 analysiert und auf der geräteeigenen Homepage wiedergegeben werden können.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296000"/>
            <a:ext cx="7886700" cy="1500187"/>
          </a:xfrm>
        </p:spPr>
        <p:txBody>
          <a:bodyPr/>
          <a:lstStyle/>
          <a:p>
            <a:r>
              <a:rPr lang="de-DE" b="1" dirty="0" smtClean="0"/>
              <a:t>Messwertmonitor</a:t>
            </a:r>
          </a:p>
          <a:p>
            <a:r>
              <a:rPr lang="de-DE" b="1" dirty="0" smtClean="0"/>
              <a:t>EN 50160 </a:t>
            </a:r>
            <a:r>
              <a:rPr lang="de-DE" b="1" dirty="0" err="1" smtClean="0"/>
              <a:t>Watchdog</a:t>
            </a:r>
            <a:endParaRPr lang="de-DE" b="1" dirty="0" smtClean="0"/>
          </a:p>
          <a:p>
            <a:r>
              <a:rPr lang="de-DE" b="1" dirty="0" smtClean="0"/>
              <a:t>IEC 61000-2-4 </a:t>
            </a:r>
            <a:r>
              <a:rPr lang="de-DE" b="1" dirty="0" err="1" smtClean="0"/>
              <a:t>Watchdog</a:t>
            </a:r>
            <a:endParaRPr lang="de-DE" b="1" dirty="0" smtClean="0"/>
          </a:p>
          <a:p>
            <a:r>
              <a:rPr lang="de-DE" b="1" dirty="0" smtClean="0"/>
              <a:t>Push Dienst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7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Messwertmonitor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431314"/>
          </a:xfrm>
        </p:spPr>
        <p:txBody>
          <a:bodyPr/>
          <a:lstStyle/>
          <a:p>
            <a:r>
              <a:rPr lang="de-DE" dirty="0"/>
              <a:t>Konfigurierbare Anzeige von aktuellen und historischen Messwerten mit </a:t>
            </a:r>
            <a:r>
              <a:rPr lang="de-DE" dirty="0" smtClean="0"/>
              <a:t>automatischer </a:t>
            </a:r>
            <a:r>
              <a:rPr lang="de-DE" dirty="0"/>
              <a:t>Skalierung. Grafisch aufbereitete Darstellungen auf der </a:t>
            </a:r>
            <a:r>
              <a:rPr lang="de-DE" dirty="0" smtClean="0"/>
              <a:t>geräteeigenen </a:t>
            </a:r>
            <a:r>
              <a:rPr lang="de-DE" dirty="0"/>
              <a:t>Homepage ohne zusätzliche Softwareinstallation.</a:t>
            </a:r>
            <a:endParaRPr lang="en-US" dirty="0"/>
          </a:p>
          <a:p>
            <a:r>
              <a:rPr lang="de-DE" dirty="0"/>
              <a:t> 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310988"/>
            <a:ext cx="4117035" cy="3432587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Zugriff </a:t>
            </a:r>
            <a:r>
              <a:rPr lang="de-DE" dirty="0"/>
              <a:t>auf aktuelle und </a:t>
            </a:r>
            <a:r>
              <a:rPr lang="de-DE" dirty="0" smtClean="0"/>
              <a:t>historische Messwerte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Darstellung </a:t>
            </a:r>
            <a:r>
              <a:rPr lang="de-DE" dirty="0"/>
              <a:t>mit skalierbarer Zeitbasis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Schnelle </a:t>
            </a:r>
            <a:r>
              <a:rPr lang="de-DE" dirty="0"/>
              <a:t>und unkomplizierte </a:t>
            </a:r>
            <a:r>
              <a:rPr lang="de-DE" dirty="0" smtClean="0"/>
              <a:t>Bedienbarkeit </a:t>
            </a:r>
            <a:br>
              <a:rPr lang="de-DE" dirty="0" smtClean="0"/>
            </a:br>
            <a:r>
              <a:rPr lang="de-DE" dirty="0" smtClean="0"/>
              <a:t>durch </a:t>
            </a:r>
            <a:r>
              <a:rPr lang="de-DE" dirty="0"/>
              <a:t>„Drag </a:t>
            </a:r>
            <a:r>
              <a:rPr lang="de-DE" dirty="0" err="1"/>
              <a:t>and</a:t>
            </a:r>
            <a:r>
              <a:rPr lang="de-DE" dirty="0"/>
              <a:t> Drop“ 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Webbasierte </a:t>
            </a:r>
            <a:r>
              <a:rPr lang="de-DE" dirty="0"/>
              <a:t>Lösung ohne </a:t>
            </a:r>
            <a:r>
              <a:rPr lang="de-DE" dirty="0" smtClean="0"/>
              <a:t>zusätzliche </a:t>
            </a:r>
            <a:r>
              <a:rPr lang="de-DE" dirty="0"/>
              <a:t>Softwareinstallation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Abrufbar </a:t>
            </a:r>
            <a:r>
              <a:rPr lang="de-DE" dirty="0"/>
              <a:t>auf unterschiedlichen </a:t>
            </a:r>
            <a:r>
              <a:rPr lang="de-DE" dirty="0" smtClean="0"/>
              <a:t>Geräten </a:t>
            </a:r>
            <a:r>
              <a:rPr lang="de-DE" dirty="0"/>
              <a:t>wie PC, Laptop, Tablet und Smartphone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2368653"/>
            <a:ext cx="3796842" cy="25081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9826" r="7011" b="11295"/>
          <a:stretch/>
        </p:blipFill>
        <p:spPr>
          <a:xfrm>
            <a:off x="7762424" y="468000"/>
            <a:ext cx="972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EN 50160 </a:t>
            </a:r>
            <a:r>
              <a:rPr lang="de-DE" dirty="0" err="1" smtClean="0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431314"/>
          </a:xfrm>
        </p:spPr>
        <p:txBody>
          <a:bodyPr/>
          <a:lstStyle/>
          <a:p>
            <a:r>
              <a:rPr lang="de-DE" dirty="0"/>
              <a:t>Permanente Überwachung der Spannungsqualität </a:t>
            </a:r>
            <a:endParaRPr lang="de-DE" dirty="0" smtClean="0"/>
          </a:p>
          <a:p>
            <a:r>
              <a:rPr lang="de-DE" dirty="0" smtClean="0"/>
              <a:t>gemäß </a:t>
            </a:r>
            <a:r>
              <a:rPr lang="de-DE" dirty="0"/>
              <a:t>EN 50160 </a:t>
            </a:r>
            <a:r>
              <a:rPr lang="de-DE" dirty="0" smtClean="0"/>
              <a:t>in </a:t>
            </a:r>
            <a:r>
              <a:rPr lang="de-DE" dirty="0"/>
              <a:t>Energieversorgungsnetzen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059885" cy="3432587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zur automatischen Norminterpretation und Grenzwertüberwachung (gemäß EN 50160)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Lokale </a:t>
            </a:r>
            <a:r>
              <a:rPr lang="de-DE" dirty="0"/>
              <a:t>Datenanalyse – keine Übertragung großer </a:t>
            </a:r>
            <a:r>
              <a:rPr lang="de-DE" dirty="0" smtClean="0"/>
              <a:t>Messdatenmengen </a:t>
            </a:r>
            <a:r>
              <a:rPr lang="de-DE" dirty="0"/>
              <a:t>vom Messgerät zu einem Host-System </a:t>
            </a:r>
            <a:r>
              <a:rPr lang="de-DE" dirty="0" smtClean="0"/>
              <a:t>erforderlich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Netzqualitätsanalyse </a:t>
            </a:r>
            <a:r>
              <a:rPr lang="de-DE" dirty="0"/>
              <a:t>auch ohne </a:t>
            </a:r>
            <a:r>
              <a:rPr lang="de-DE" dirty="0" smtClean="0"/>
              <a:t>umfangreiche PQ-Kenntnisse </a:t>
            </a:r>
            <a:r>
              <a:rPr lang="de-DE" dirty="0"/>
              <a:t>möglich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Schnelles </a:t>
            </a:r>
            <a:r>
              <a:rPr lang="de-DE" dirty="0"/>
              <a:t>Erkennen von Ereignissen, die nicht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den </a:t>
            </a:r>
            <a:r>
              <a:rPr lang="de-DE" dirty="0"/>
              <a:t>Qualitätsvereinbarungen genügen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Normkonforme </a:t>
            </a:r>
            <a:r>
              <a:rPr lang="de-DE" dirty="0"/>
              <a:t>und </a:t>
            </a:r>
            <a:r>
              <a:rPr lang="de-DE" dirty="0" smtClean="0"/>
              <a:t>kontinuierliche </a:t>
            </a:r>
            <a:r>
              <a:rPr lang="de-DE" dirty="0"/>
              <a:t>Überwachung und </a:t>
            </a:r>
            <a:r>
              <a:rPr lang="de-DE" dirty="0" smtClean="0"/>
              <a:t>Wareneingangskontrolle </a:t>
            </a:r>
            <a:r>
              <a:rPr lang="de-DE" dirty="0"/>
              <a:t>der Energieversorgung 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3" y="2361864"/>
            <a:ext cx="3908010" cy="23337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1083" r="5017" b="10824"/>
          <a:stretch/>
        </p:blipFill>
        <p:spPr>
          <a:xfrm>
            <a:off x="7800975" y="506911"/>
            <a:ext cx="937500" cy="8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IEC 61000-2-4 </a:t>
            </a:r>
            <a:r>
              <a:rPr lang="de-DE" dirty="0" err="1" smtClean="0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de-DE" dirty="0"/>
              <a:t>Permanente Überwachung der Spannungsqualität </a:t>
            </a:r>
            <a:endParaRPr lang="de-DE" dirty="0" smtClean="0"/>
          </a:p>
          <a:p>
            <a:r>
              <a:rPr lang="de-DE" dirty="0" smtClean="0"/>
              <a:t>gemäß IEC 61000-2-4 in kundenseitigen Versorgungsnetzen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zur </a:t>
            </a:r>
            <a:r>
              <a:rPr lang="de-DE" dirty="0" smtClean="0"/>
              <a:t>automatischen </a:t>
            </a:r>
            <a:r>
              <a:rPr lang="de-DE" dirty="0"/>
              <a:t>Norminterpretation sowie Grenzwertüberwachung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Keine </a:t>
            </a:r>
            <a:r>
              <a:rPr lang="de-DE" dirty="0"/>
              <a:t>Übertragung großer </a:t>
            </a:r>
            <a:r>
              <a:rPr lang="de-DE" dirty="0" smtClean="0"/>
              <a:t>Messdatenmengen </a:t>
            </a:r>
            <a:r>
              <a:rPr lang="de-DE" dirty="0"/>
              <a:t>vom </a:t>
            </a:r>
            <a:r>
              <a:rPr lang="de-DE" dirty="0" smtClean="0"/>
              <a:t>Messgerät </a:t>
            </a:r>
            <a:r>
              <a:rPr lang="de-DE" dirty="0"/>
              <a:t>zu einem </a:t>
            </a:r>
            <a:r>
              <a:rPr lang="de-DE" dirty="0" smtClean="0"/>
              <a:t>Host-System </a:t>
            </a:r>
            <a:r>
              <a:rPr lang="de-DE" dirty="0"/>
              <a:t>erforderlich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Netzqualitätsanalyse </a:t>
            </a:r>
            <a:r>
              <a:rPr lang="de-DE" dirty="0"/>
              <a:t>ohne </a:t>
            </a:r>
            <a:r>
              <a:rPr lang="de-DE" dirty="0" smtClean="0"/>
              <a:t>umfangreiche </a:t>
            </a:r>
            <a:br>
              <a:rPr lang="de-DE" dirty="0" smtClean="0"/>
            </a:br>
            <a:r>
              <a:rPr lang="de-DE" dirty="0" smtClean="0"/>
              <a:t>PQ-Kenntnisse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Schnelles </a:t>
            </a:r>
            <a:r>
              <a:rPr lang="de-DE" dirty="0"/>
              <a:t>Erkennen von Ereignissen, die nicht den Qualitätsvereinbarungen genügen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Normkonforme </a:t>
            </a:r>
            <a:r>
              <a:rPr lang="de-DE" dirty="0"/>
              <a:t>und kontinuier­liche Überwachung zum Schutz der eigenen installierten Anlagen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2" y="2367277"/>
            <a:ext cx="3954925" cy="30372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18" y="497385"/>
            <a:ext cx="903313" cy="8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Push Dienst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de-DE" dirty="0"/>
              <a:t>Automatischer Datenversand von Messdaten </a:t>
            </a:r>
            <a:endParaRPr lang="de-DE" dirty="0" smtClean="0"/>
          </a:p>
          <a:p>
            <a:r>
              <a:rPr lang="de-DE" dirty="0" smtClean="0"/>
              <a:t>direkt </a:t>
            </a:r>
            <a:r>
              <a:rPr lang="de-DE" dirty="0"/>
              <a:t>vom </a:t>
            </a:r>
            <a:r>
              <a:rPr lang="de-DE" dirty="0" smtClean="0"/>
              <a:t>Messgerät in </a:t>
            </a:r>
            <a:r>
              <a:rPr lang="de-DE" dirty="0"/>
              <a:t>einen Cloud-Dienst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Senden </a:t>
            </a:r>
            <a:r>
              <a:rPr lang="de-DE" dirty="0"/>
              <a:t>von Messdaten direkt vom Messgerät an eine vom Kunden wählbare Cloud- oder Portal-Lösung ohne zusätzliche Hard- oder Software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Daten </a:t>
            </a:r>
            <a:r>
              <a:rPr lang="de-DE" dirty="0"/>
              <a:t>weltweit über die Cloud online abrufbar 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Kostengünstige </a:t>
            </a:r>
            <a:r>
              <a:rPr lang="de-DE" dirty="0"/>
              <a:t>und </a:t>
            </a:r>
            <a:r>
              <a:rPr lang="de-DE" dirty="0" smtClean="0"/>
              <a:t>bequeme Anwendungslösung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Synchrones </a:t>
            </a:r>
            <a:r>
              <a:rPr lang="de-DE" dirty="0"/>
              <a:t>Erfassen von Messwerten verschiedener Standorte 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Vermeidung </a:t>
            </a:r>
            <a:r>
              <a:rPr lang="de-DE" dirty="0"/>
              <a:t>von Datenlücken bei Ausfällen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Netzverbindung </a:t>
            </a:r>
            <a:r>
              <a:rPr lang="de-DE" dirty="0"/>
              <a:t>durch Einstellung </a:t>
            </a:r>
            <a:r>
              <a:rPr lang="de-DE" dirty="0" smtClean="0"/>
              <a:t>von Pufferzeiten</a:t>
            </a:r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 smtClean="0"/>
              <a:t>Datensicherheit durch Kommunikation über standardisierten HTTP-Port (Port 80)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2356960"/>
            <a:ext cx="3923313" cy="26255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05" y="459284"/>
            <a:ext cx="978096" cy="9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Bildschirmpräsentation (4:3)</PresentationFormat>
  <Paragraphs>164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Office-Design</vt:lpstr>
      <vt:lpstr>PowerPoint-Präsentation</vt:lpstr>
      <vt:lpstr>Die neue PRO-Serie – APPs inklusive</vt:lpstr>
      <vt:lpstr>Die neue PRO-Serie vereint modernste Technik mit herausragenden Funktionen und ansprechendem Design</vt:lpstr>
      <vt:lpstr>Mit Hilfe der 4 vorinstallierten Janitza-APPs können Daten  verarbeitet, visualisiert und analysiert werden.</vt:lpstr>
      <vt:lpstr>Funktionserweiterung durch 4 vorinstallierte APPs</vt:lpstr>
      <vt:lpstr>Messwertmonitor</vt:lpstr>
      <vt:lpstr>EN 50160 Watchdog</vt:lpstr>
      <vt:lpstr>IEC 61000-2-4 Watchdog</vt:lpstr>
      <vt:lpstr>Push Dienst</vt:lpstr>
      <vt:lpstr>UMG 509-PRO &amp; UMG 512-PRO</vt:lpstr>
      <vt:lpstr>UMG 604-PRO &amp; UMG 605-PRO</vt:lpstr>
      <vt:lpstr>Geräte-Homepage</vt:lpstr>
      <vt:lpstr>Geräte-Homepage</vt:lpstr>
      <vt:lpstr>NEU: GridVis® APP-Management</vt:lpstr>
      <vt:lpstr>NEU: GridVis® APP-Management</vt:lpstr>
      <vt:lpstr>GridVis® Netzvisualisierungssoftware</vt:lpstr>
      <vt:lpstr>GridVis® Netzvisualisierungssoftware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Waldemar Hauke</dc:creator>
  <cp:lastModifiedBy>Nadine Wack</cp:lastModifiedBy>
  <cp:revision>337</cp:revision>
  <cp:lastPrinted>2012-01-29T12:10:22Z</cp:lastPrinted>
  <dcterms:created xsi:type="dcterms:W3CDTF">2012-02-02T15:57:33Z</dcterms:created>
  <dcterms:modified xsi:type="dcterms:W3CDTF">2017-06-08T13:37:33Z</dcterms:modified>
</cp:coreProperties>
</file>