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58" r:id="rId19"/>
    <p:sldId id="259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397" userDrawn="1">
          <p15:clr>
            <a:srgbClr val="A4A3A4"/>
          </p15:clr>
        </p15:guide>
        <p15:guide id="4" pos="68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pos="396">
          <p15:clr>
            <a:srgbClr val="A4A3A4"/>
          </p15:clr>
        </p15:guide>
        <p15:guide id="7" orient="horz" pos="227">
          <p15:clr>
            <a:srgbClr val="A4A3A4"/>
          </p15:clr>
        </p15:guide>
        <p15:guide id="8" pos="227">
          <p15:clr>
            <a:srgbClr val="A4A3A4"/>
          </p15:clr>
        </p15:guide>
        <p15:guide id="9" orient="horz" pos="870">
          <p15:clr>
            <a:srgbClr val="A4A3A4"/>
          </p15:clr>
        </p15:guide>
        <p15:guide id="10" orient="horz" pos="527">
          <p15:clr>
            <a:srgbClr val="A4A3A4"/>
          </p15:clr>
        </p15:guide>
        <p15:guide id="11" pos="1974">
          <p15:clr>
            <a:srgbClr val="A4A3A4"/>
          </p15:clr>
        </p15:guide>
        <p15:guide id="12" pos="1911">
          <p15:clr>
            <a:srgbClr val="A4A3A4"/>
          </p15:clr>
        </p15:guide>
        <p15:guide id="13" pos="3650">
          <p15:clr>
            <a:srgbClr val="A4A3A4"/>
          </p15:clr>
        </p15:guide>
        <p15:guide id="14" pos="3716">
          <p15:clr>
            <a:srgbClr val="A4A3A4"/>
          </p15:clr>
        </p15:guide>
        <p15:guide id="15" pos="5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29DD1"/>
    <a:srgbClr val="4A66AC"/>
    <a:srgbClr val="FF3399"/>
    <a:srgbClr val="7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50" autoAdjust="0"/>
  </p:normalViewPr>
  <p:slideViewPr>
    <p:cSldViewPr snapToGrid="0" snapToObjects="1">
      <p:cViewPr varScale="1">
        <p:scale>
          <a:sx n="130" d="100"/>
          <a:sy n="130" d="100"/>
        </p:scale>
        <p:origin x="-990" y="-84"/>
      </p:cViewPr>
      <p:guideLst>
        <p:guide orient="horz" pos="414"/>
        <p:guide orient="horz" pos="4110"/>
        <p:guide orient="horz" pos="227"/>
        <p:guide orient="horz" pos="870"/>
        <p:guide orient="horz" pos="527"/>
        <p:guide pos="476"/>
        <p:guide pos="5397"/>
        <p:guide pos="68"/>
        <p:guide pos="396"/>
        <p:guide pos="227"/>
        <p:guide pos="1974"/>
        <p:guide pos="1911"/>
        <p:guide pos="3650"/>
        <p:guide pos="3716"/>
        <p:guide pos="5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2" d="100"/>
          <a:sy n="102" d="100"/>
        </p:scale>
        <p:origin x="271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767-0781-4977-AED1-033CE9316952}" type="datetimeFigureOut">
              <a:rPr lang="de-DE" smtClean="0"/>
              <a:t>08.06.2017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500D-9C77-4626-8EB3-2215433864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51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3228-A0FA-405A-A923-C9E7B05419A5}" type="datetimeFigureOut">
              <a:rPr lang="de-DE" smtClean="0"/>
              <a:pPr/>
              <a:t>08.06.2017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5026-6637-46D8-A917-E9BF1E1336C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75026-6637-46D8-A917-E9BF1E1336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22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5" y="2776636"/>
            <a:ext cx="6966551" cy="12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8" y="2547194"/>
            <a:ext cx="8207346" cy="1899938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 userDrawn="1"/>
        </p:nvSpPr>
        <p:spPr>
          <a:xfrm>
            <a:off x="337112" y="2065315"/>
            <a:ext cx="8216073" cy="3734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cap="none" dirty="0">
              <a:solidFill>
                <a:srgbClr val="629D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42810" y="1436930"/>
            <a:ext cx="9046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new generation – the UMG PRO series</a:t>
            </a:r>
            <a:endParaRPr lang="de-DE" sz="2800" dirty="0"/>
          </a:p>
        </p:txBody>
      </p:sp>
      <p:sp>
        <p:nvSpPr>
          <p:cNvPr id="6" name="Rechteck 5"/>
          <p:cNvSpPr/>
          <p:nvPr userDrawn="1"/>
        </p:nvSpPr>
        <p:spPr>
          <a:xfrm>
            <a:off x="242810" y="20080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Latest</a:t>
            </a:r>
            <a:r>
              <a:rPr lang="de-DE" sz="1400" dirty="0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</a:t>
            </a:r>
            <a:r>
              <a:rPr lang="de-DE" sz="1400" dirty="0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de-DE" sz="1400" dirty="0" err="1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functional</a:t>
            </a:r>
            <a:r>
              <a:rPr lang="de-DE" sz="1400" dirty="0" smtClean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</a:t>
            </a:r>
            <a:endParaRPr lang="de-DE" sz="1400" dirty="0">
              <a:solidFill>
                <a:srgbClr val="629D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04" y="3053326"/>
            <a:ext cx="4195057" cy="4511709"/>
          </a:xfrm>
          <a:prstGeom prst="rect">
            <a:avLst/>
          </a:prstGeom>
        </p:spPr>
      </p:pic>
      <p:sp>
        <p:nvSpPr>
          <p:cNvPr id="14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6" name="Textfeld 25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Gerade Verbindung 26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Headline durch Klicken bearbeiten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47906" y="1296000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 b="1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Subheadline durch Klicken bearbeiten</a:t>
            </a:r>
          </a:p>
          <a:p>
            <a:pPr lvl="0"/>
            <a:endParaRPr lang="de-DE" dirty="0" smtClean="0"/>
          </a:p>
        </p:txBody>
      </p:sp>
      <p:sp>
        <p:nvSpPr>
          <p:cNvPr id="13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240286" y="1836000"/>
            <a:ext cx="7886700" cy="150018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points</a:t>
            </a:r>
            <a:r>
              <a:rPr lang="de-DE" dirty="0" smtClean="0"/>
              <a:t> durch Klicken bearbeiten</a:t>
            </a:r>
          </a:p>
          <a:p>
            <a:pPr lvl="0"/>
            <a:endParaRPr lang="de-DE" dirty="0" smtClean="0"/>
          </a:p>
          <a:p>
            <a:pPr lvl="0"/>
            <a:endParaRPr lang="de-DE" dirty="0" smtClean="0"/>
          </a:p>
        </p:txBody>
      </p:sp>
      <p:sp>
        <p:nvSpPr>
          <p:cNvPr id="14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254940" y="4139789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Bildunterschrift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b="1" dirty="0" smtClean="0">
                <a:latin typeface="Arial"/>
                <a:cs typeface="Arial"/>
              </a:rPr>
              <a:t>Impressum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261627" y="1311265"/>
            <a:ext cx="8075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Copyright, responsibility and liability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© All rights reserved. Duplication may be carried out after expressed written permission of </a:t>
            </a:r>
            <a:r>
              <a:rPr lang="en-US" sz="120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 only. No liability can be assumed for correctness and completeness. In no case, there is a reliability for damage, which can occur using the retrieved information.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254593" y="4152367"/>
            <a:ext cx="80750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Vor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Polstück</a:t>
            </a: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6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D-35633</a:t>
            </a: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baseline="0" dirty="0" err="1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Lahnau</a:t>
            </a:r>
            <a:endParaRPr lang="en-US" sz="1000" b="0" baseline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baseline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Phone: +49 (64 41) 96 42-0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Fax: +49 (64 41) 96 42-30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info@janitza.com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www.janitza.com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electronics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GmbH,</a:t>
            </a:r>
            <a:r>
              <a:rPr lang="de-DE" sz="600" baseline="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" name="Gerade Verbindung 2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8345" r="-1705" b="7212"/>
          <a:stretch/>
        </p:blipFill>
        <p:spPr>
          <a:xfrm>
            <a:off x="0" y="604248"/>
            <a:ext cx="9144000" cy="553100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 smtClean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</a:t>
            </a:r>
            <a:r>
              <a:rPr lang="de-DE" sz="600" noProof="0" dirty="0" smtClean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de-DE" sz="600" noProof="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de-DE" sz="103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nergy</a:t>
            </a:r>
            <a:r>
              <a:rPr lang="de-DE" sz="103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  <a:endParaRPr lang="de-DE" sz="103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2995285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5000" b="1" dirty="0" smtClean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  <a:endParaRPr lang="en-US" sz="5000" dirty="0" smtClean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49" r:id="rId2"/>
    <p:sldLayoutId id="2147483705" r:id="rId3"/>
    <p:sldLayoutId id="2147483706" r:id="rId4"/>
    <p:sldLayoutId id="2147483709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 509-PRO &amp; UMG 512-PRO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5999"/>
            <a:ext cx="7886700" cy="681081"/>
          </a:xfrm>
        </p:spPr>
        <p:txBody>
          <a:bodyPr/>
          <a:lstStyle/>
          <a:p>
            <a:r>
              <a:rPr lang="de-DE" dirty="0" err="1"/>
              <a:t>Multifunctional</a:t>
            </a:r>
            <a:r>
              <a:rPr lang="de-DE" dirty="0"/>
              <a:t> power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analysers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residual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High-performance power quality </a:t>
            </a:r>
            <a:r>
              <a:rPr lang="en-US" dirty="0" err="1"/>
              <a:t>analysers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Class </a:t>
            </a:r>
            <a:r>
              <a:rPr lang="en-US" dirty="0"/>
              <a:t>A certified (UMG 512-PRO)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Integrated </a:t>
            </a:r>
            <a:r>
              <a:rPr lang="en-US" dirty="0"/>
              <a:t>residual current monitoring (RCM measurement)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High </a:t>
            </a:r>
            <a:r>
              <a:rPr lang="en-US" dirty="0"/>
              <a:t>accuracy of measurement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Can </a:t>
            </a:r>
            <a:r>
              <a:rPr lang="en-US" dirty="0"/>
              <a:t>be used in a great variety of network types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Multiple </a:t>
            </a:r>
            <a:r>
              <a:rPr lang="en-US" dirty="0"/>
              <a:t>interfaces and open communication architecture with numerous protocols </a:t>
            </a:r>
            <a:r>
              <a:rPr lang="en-US" dirty="0" smtClean="0"/>
              <a:t>(</a:t>
            </a:r>
            <a:r>
              <a:rPr lang="en-US" dirty="0"/>
              <a:t>Modbus, IP) for simple integration into superordinate systems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Inclusive </a:t>
            </a:r>
            <a:r>
              <a:rPr lang="en-US" dirty="0"/>
              <a:t>thermistor input and two digital inputs and outputs each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256</a:t>
            </a:r>
            <a:r>
              <a:rPr lang="en-US" dirty="0"/>
              <a:t> MB integrated measurement data memory for redundant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securemeasurement</a:t>
            </a:r>
            <a:r>
              <a:rPr lang="en-US" dirty="0" smtClean="0"/>
              <a:t> </a:t>
            </a:r>
            <a:r>
              <a:rPr lang="en-US" dirty="0"/>
              <a:t>data acquisition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Display </a:t>
            </a:r>
            <a:r>
              <a:rPr lang="en-US" dirty="0"/>
              <a:t>of current and historical measurement data via the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device </a:t>
            </a:r>
            <a:r>
              <a:rPr lang="en-US" dirty="0"/>
              <a:t>homepage as well </a:t>
            </a:r>
            <a:r>
              <a:rPr lang="en-US" dirty="0" smtClean="0"/>
              <a:t>as </a:t>
            </a:r>
            <a:r>
              <a:rPr lang="en-US" dirty="0" err="1"/>
              <a:t>parameterising</a:t>
            </a:r>
            <a:r>
              <a:rPr lang="en-US" dirty="0"/>
              <a:t> and assessment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software </a:t>
            </a:r>
            <a:r>
              <a:rPr lang="en-US" dirty="0" err="1"/>
              <a:t>GridVis</a:t>
            </a:r>
            <a:r>
              <a:rPr lang="en-US" dirty="0"/>
              <a:t>® Basic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Integrated </a:t>
            </a:r>
            <a:r>
              <a:rPr lang="en-US" dirty="0"/>
              <a:t>watchdog function as web-based </a:t>
            </a:r>
            <a:r>
              <a:rPr lang="en-US" dirty="0" err="1"/>
              <a:t>visualisation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Power </a:t>
            </a:r>
            <a:r>
              <a:rPr lang="en-US" dirty="0"/>
              <a:t>quality monitoring without specialist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Threshold </a:t>
            </a:r>
            <a:r>
              <a:rPr lang="en-US" dirty="0"/>
              <a:t>value monitoring by means of traffic-light principle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Graphical </a:t>
            </a:r>
            <a:r>
              <a:rPr lang="en-US" dirty="0"/>
              <a:t>programming: </a:t>
            </a:r>
            <a:r>
              <a:rPr lang="en-US" dirty="0" err="1"/>
              <a:t>Jasic</a:t>
            </a:r>
            <a:r>
              <a:rPr lang="en-US" dirty="0"/>
              <a:t> (PLC functionality)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70339"/>
            <a:ext cx="3491750" cy="45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 604-PRO &amp; UMG 605-PRO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en-US" dirty="0"/>
              <a:t>Network quality </a:t>
            </a:r>
            <a:r>
              <a:rPr lang="en-US" dirty="0" err="1"/>
              <a:t>analysers</a:t>
            </a:r>
            <a:r>
              <a:rPr lang="en-US" dirty="0"/>
              <a:t> for DIN rail mounting </a:t>
            </a:r>
            <a:endParaRPr lang="de-DE" dirty="0"/>
          </a:p>
          <a:p>
            <a:endParaRPr lang="en-US" dirty="0"/>
          </a:p>
        </p:txBody>
      </p:sp>
      <p:sp>
        <p:nvSpPr>
          <p:cNvPr id="7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High-performance </a:t>
            </a:r>
            <a:r>
              <a:rPr lang="en-US" dirty="0"/>
              <a:t>network quality </a:t>
            </a:r>
            <a:r>
              <a:rPr lang="en-US" dirty="0" err="1"/>
              <a:t>analysers</a:t>
            </a:r>
            <a:r>
              <a:rPr lang="en-US" dirty="0"/>
              <a:t> for DIN rail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Power </a:t>
            </a:r>
            <a:r>
              <a:rPr lang="en-US" dirty="0"/>
              <a:t>quality measurement in accordance with standards </a:t>
            </a:r>
            <a:r>
              <a:rPr lang="en-US" dirty="0" smtClean="0"/>
              <a:t>DIN </a:t>
            </a:r>
            <a:r>
              <a:rPr lang="en-US" dirty="0"/>
              <a:t>EN 50160 and DIN EN 61000 -2-4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High </a:t>
            </a:r>
            <a:r>
              <a:rPr lang="en-US" dirty="0"/>
              <a:t>accuracy of measurement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Can </a:t>
            </a:r>
            <a:r>
              <a:rPr lang="en-US" dirty="0"/>
              <a:t>be used in a great variety of network types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Multiple </a:t>
            </a:r>
            <a:r>
              <a:rPr lang="en-US" dirty="0"/>
              <a:t>interfaces and open communication architecture with numerous </a:t>
            </a:r>
            <a:r>
              <a:rPr lang="en-US" dirty="0" smtClean="0"/>
              <a:t>protocols </a:t>
            </a:r>
            <a:r>
              <a:rPr lang="en-US" dirty="0"/>
              <a:t>(Modbus, IP) for simple integration into superordinate systems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Including </a:t>
            </a:r>
            <a:r>
              <a:rPr lang="en-US" dirty="0"/>
              <a:t>thermistor input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128 </a:t>
            </a:r>
            <a:r>
              <a:rPr lang="en-US" dirty="0"/>
              <a:t>MB measurement data memory for redundant and </a:t>
            </a:r>
            <a:r>
              <a:rPr lang="en-US" dirty="0" smtClean="0"/>
              <a:t>secure measurement </a:t>
            </a:r>
            <a:r>
              <a:rPr lang="en-US" dirty="0"/>
              <a:t>data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acquisition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Display </a:t>
            </a:r>
            <a:r>
              <a:rPr lang="en-US" dirty="0"/>
              <a:t>of current and historical measurement data via the device homepage as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well </a:t>
            </a:r>
            <a:r>
              <a:rPr lang="en-US" dirty="0"/>
              <a:t>as </a:t>
            </a:r>
            <a:r>
              <a:rPr lang="en-US" dirty="0" err="1"/>
              <a:t>parameterising</a:t>
            </a:r>
            <a:r>
              <a:rPr lang="en-US" dirty="0"/>
              <a:t> and assessment software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Basic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Integrated </a:t>
            </a:r>
            <a:r>
              <a:rPr lang="en-US" dirty="0"/>
              <a:t>watchdog function as web-based </a:t>
            </a:r>
            <a:r>
              <a:rPr lang="en-US" dirty="0" err="1"/>
              <a:t>visualisation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Power </a:t>
            </a:r>
            <a:r>
              <a:rPr lang="en-US" dirty="0"/>
              <a:t>quality monitoring without specialist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Threshold </a:t>
            </a:r>
            <a:r>
              <a:rPr lang="en-US" dirty="0"/>
              <a:t>value monitoring by means of traffic-light principle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Graphical </a:t>
            </a:r>
            <a:r>
              <a:rPr lang="en-US" dirty="0"/>
              <a:t>programming: </a:t>
            </a:r>
            <a:r>
              <a:rPr lang="en-US" dirty="0" err="1"/>
              <a:t>Jasic</a:t>
            </a:r>
            <a:r>
              <a:rPr lang="en-US" dirty="0"/>
              <a:t> (PLC functionality)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70" y="3615393"/>
            <a:ext cx="3257698" cy="27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 available at all times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879715"/>
            <a:ext cx="5434012" cy="3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Device </a:t>
            </a:r>
            <a:r>
              <a:rPr lang="de-DE" dirty="0" err="1" smtClean="0"/>
              <a:t>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r>
              <a:rPr lang="de-DE" sz="1200" dirty="0" smtClean="0"/>
              <a:t>Access </a:t>
            </a:r>
            <a:r>
              <a:rPr lang="de-DE" sz="1200" dirty="0" err="1"/>
              <a:t>to</a:t>
            </a:r>
            <a:r>
              <a:rPr lang="de-DE" sz="1200" dirty="0"/>
              <a:t> powerful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 smtClean="0"/>
              <a:t>homepage</a:t>
            </a:r>
            <a:r>
              <a:rPr lang="de-DE" sz="1200" dirty="0" smtClean="0"/>
              <a:t> </a:t>
            </a:r>
            <a:r>
              <a:rPr lang="de-DE" sz="1200" dirty="0"/>
              <a:t>via web </a:t>
            </a:r>
            <a:r>
              <a:rPr lang="de-DE" sz="1200" dirty="0" err="1" smtClean="0"/>
              <a:t>browser</a:t>
            </a:r>
            <a:endParaRPr lang="de-DE" sz="1200" dirty="0" smtClean="0"/>
          </a:p>
          <a:p>
            <a:r>
              <a:rPr lang="de-DE" sz="1200" dirty="0" smtClean="0"/>
              <a:t>Constant </a:t>
            </a:r>
            <a:r>
              <a:rPr lang="de-DE" sz="1200" dirty="0" err="1"/>
              <a:t>availability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</a:t>
            </a:r>
            <a:r>
              <a:rPr lang="de-DE" sz="1200" dirty="0" err="1"/>
              <a:t>data</a:t>
            </a:r>
            <a:endParaRPr lang="de-DE" sz="1200" dirty="0"/>
          </a:p>
          <a:p>
            <a:r>
              <a:rPr lang="de-DE" sz="1200" dirty="0" err="1" smtClean="0"/>
              <a:t>No</a:t>
            </a:r>
            <a:r>
              <a:rPr lang="de-DE" sz="1200" dirty="0" smtClean="0"/>
              <a:t> </a:t>
            </a:r>
            <a:r>
              <a:rPr lang="de-DE" sz="1200" dirty="0" err="1"/>
              <a:t>software</a:t>
            </a:r>
            <a:r>
              <a:rPr lang="de-DE" sz="1200" dirty="0"/>
              <a:t> </a:t>
            </a:r>
            <a:r>
              <a:rPr lang="de-DE" sz="1200" dirty="0" err="1"/>
              <a:t>installation</a:t>
            </a:r>
            <a:r>
              <a:rPr lang="de-DE" sz="1200" dirty="0"/>
              <a:t> </a:t>
            </a:r>
            <a:r>
              <a:rPr lang="de-DE" sz="1200" dirty="0" err="1"/>
              <a:t>necessary</a:t>
            </a:r>
            <a:endParaRPr lang="de-DE" sz="1200" dirty="0"/>
          </a:p>
          <a:p>
            <a:r>
              <a:rPr lang="de-DE" sz="1200" dirty="0" smtClean="0"/>
              <a:t>Online </a:t>
            </a:r>
            <a:r>
              <a:rPr lang="de-DE" sz="1200" dirty="0" err="1"/>
              <a:t>data</a:t>
            </a:r>
            <a:r>
              <a:rPr lang="de-DE" sz="1200" dirty="0"/>
              <a:t>, </a:t>
            </a:r>
            <a:r>
              <a:rPr lang="de-DE" sz="1200" dirty="0" err="1"/>
              <a:t>historical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etc.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/>
              <a:t>called</a:t>
            </a:r>
            <a:r>
              <a:rPr lang="de-DE" sz="1200" dirty="0"/>
              <a:t> </a:t>
            </a:r>
            <a:r>
              <a:rPr lang="de-DE" sz="1200" dirty="0" err="1"/>
              <a:t>up</a:t>
            </a:r>
            <a:r>
              <a:rPr lang="de-DE" sz="1200" dirty="0"/>
              <a:t> </a:t>
            </a:r>
            <a:r>
              <a:rPr lang="de-DE" sz="1200" dirty="0" err="1"/>
              <a:t>directly</a:t>
            </a:r>
            <a:r>
              <a:rPr lang="de-DE" sz="1200" dirty="0"/>
              <a:t> via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 smtClean="0"/>
              <a:t>homepage</a:t>
            </a:r>
            <a:endParaRPr lang="de-DE" sz="1200" dirty="0"/>
          </a:p>
          <a:p>
            <a:r>
              <a:rPr lang="de-DE" sz="1200" dirty="0" err="1" smtClean="0"/>
              <a:t>Function</a:t>
            </a:r>
            <a:r>
              <a:rPr lang="de-DE" sz="1200" dirty="0" smtClean="0"/>
              <a:t> </a:t>
            </a:r>
            <a:r>
              <a:rPr lang="de-DE" sz="1200" dirty="0" err="1"/>
              <a:t>expansion</a:t>
            </a:r>
            <a:r>
              <a:rPr lang="de-DE" sz="1200" dirty="0"/>
              <a:t> </a:t>
            </a:r>
            <a:r>
              <a:rPr lang="de-DE" sz="1200" dirty="0" err="1"/>
              <a:t>possible</a:t>
            </a:r>
            <a:r>
              <a:rPr lang="de-DE" sz="1200" dirty="0"/>
              <a:t> </a:t>
            </a:r>
            <a:r>
              <a:rPr lang="de-DE" sz="1200" dirty="0" err="1" smtClean="0"/>
              <a:t>through</a:t>
            </a:r>
            <a:r>
              <a:rPr lang="de-DE" sz="1200" dirty="0" smtClean="0"/>
              <a:t> </a:t>
            </a:r>
            <a:r>
              <a:rPr lang="de-DE" sz="1200" dirty="0"/>
              <a:t>APPs</a:t>
            </a:r>
          </a:p>
          <a:p>
            <a:r>
              <a:rPr lang="de-DE" sz="1200" dirty="0" smtClean="0"/>
              <a:t>Remote </a:t>
            </a:r>
            <a:r>
              <a:rPr lang="de-DE" sz="1200" dirty="0" err="1"/>
              <a:t>operation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 smtClean="0"/>
              <a:t>display</a:t>
            </a:r>
            <a:r>
              <a:rPr lang="de-DE" sz="1200" dirty="0" smtClean="0"/>
              <a:t> </a:t>
            </a:r>
            <a:r>
              <a:rPr lang="de-DE" sz="1200" dirty="0"/>
              <a:t>via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homepage</a:t>
            </a:r>
            <a:endParaRPr lang="de-DE" sz="1200" dirty="0"/>
          </a:p>
          <a:p>
            <a:r>
              <a:rPr lang="de-DE" sz="1200" dirty="0" smtClean="0"/>
              <a:t>Integrated </a:t>
            </a:r>
            <a:r>
              <a:rPr lang="de-DE" sz="1200" dirty="0"/>
              <a:t>PQ </a:t>
            </a:r>
            <a:r>
              <a:rPr lang="de-DE" sz="1200" dirty="0" err="1"/>
              <a:t>watchdog</a:t>
            </a:r>
            <a:endParaRPr lang="de-DE" sz="1200" dirty="0"/>
          </a:p>
          <a:p>
            <a:r>
              <a:rPr lang="de-DE" sz="1200" dirty="0" smtClean="0"/>
              <a:t>Hyperlinks </a:t>
            </a:r>
            <a:r>
              <a:rPr lang="de-DE" sz="1200" dirty="0" err="1"/>
              <a:t>deliver</a:t>
            </a:r>
            <a:r>
              <a:rPr lang="de-DE" sz="1200" dirty="0"/>
              <a:t> </a:t>
            </a:r>
            <a:r>
              <a:rPr lang="de-DE" sz="1200" dirty="0" err="1"/>
              <a:t>more</a:t>
            </a:r>
            <a:r>
              <a:rPr lang="de-DE" sz="1200" dirty="0"/>
              <a:t> </a:t>
            </a:r>
            <a:r>
              <a:rPr lang="de-DE" sz="1200" dirty="0" err="1"/>
              <a:t>detailed</a:t>
            </a:r>
            <a:r>
              <a:rPr lang="de-DE" sz="1200" dirty="0"/>
              <a:t> </a:t>
            </a:r>
            <a:r>
              <a:rPr lang="de-DE" sz="1200" dirty="0" err="1" smtClean="0"/>
              <a:t>information</a:t>
            </a:r>
            <a:endParaRPr lang="de-DE" sz="1200" dirty="0"/>
          </a:p>
          <a:p>
            <a:r>
              <a:rPr lang="de-DE" sz="1200" dirty="0" smtClean="0"/>
              <a:t>Integrated </a:t>
            </a:r>
            <a:r>
              <a:rPr lang="de-DE" sz="1200" dirty="0" err="1"/>
              <a:t>measured</a:t>
            </a:r>
            <a:r>
              <a:rPr lang="de-DE" sz="1200" dirty="0"/>
              <a:t> </a:t>
            </a:r>
            <a:r>
              <a:rPr lang="de-DE" sz="1200" dirty="0" err="1"/>
              <a:t>value</a:t>
            </a:r>
            <a:r>
              <a:rPr lang="de-DE" sz="1200" dirty="0"/>
              <a:t> </a:t>
            </a:r>
            <a:r>
              <a:rPr lang="de-DE" sz="1200" dirty="0" err="1"/>
              <a:t>monitor</a:t>
            </a:r>
            <a:endParaRPr lang="de-DE" sz="1200" dirty="0"/>
          </a:p>
          <a:p>
            <a:r>
              <a:rPr lang="de-DE" sz="1200" dirty="0" err="1" smtClean="0"/>
              <a:t>Overview</a:t>
            </a:r>
            <a:r>
              <a:rPr lang="de-DE" sz="1200" dirty="0" smtClean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events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transients</a:t>
            </a:r>
            <a:r>
              <a:rPr lang="de-DE" sz="1200" dirty="0"/>
              <a:t> </a:t>
            </a:r>
            <a:r>
              <a:rPr lang="de-DE" sz="1200" dirty="0" smtClean="0"/>
              <a:t>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network</a:t>
            </a:r>
            <a:endParaRPr lang="de-DE" sz="1200" dirty="0"/>
          </a:p>
          <a:p>
            <a:r>
              <a:rPr lang="de-DE" sz="1200" dirty="0" err="1" smtClean="0"/>
              <a:t>Convenient</a:t>
            </a:r>
            <a:r>
              <a:rPr lang="de-DE" sz="1200" dirty="0" smtClean="0"/>
              <a:t> </a:t>
            </a:r>
            <a:r>
              <a:rPr lang="de-DE" sz="1200" dirty="0" err="1"/>
              <a:t>selection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calculation</a:t>
            </a:r>
            <a:r>
              <a:rPr lang="de-DE" sz="1200" dirty="0" smtClean="0"/>
              <a:t> </a:t>
            </a:r>
            <a:r>
              <a:rPr lang="de-DE" sz="1200" dirty="0" err="1"/>
              <a:t>mode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displaying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</a:t>
            </a:r>
            <a:r>
              <a:rPr lang="de-DE" sz="1200" dirty="0" err="1"/>
              <a:t>data</a:t>
            </a:r>
            <a:r>
              <a:rPr lang="de-DE" sz="1200" dirty="0"/>
              <a:t> per </a:t>
            </a:r>
            <a:r>
              <a:rPr lang="de-DE" sz="1200" dirty="0" err="1"/>
              <a:t>standard</a:t>
            </a:r>
            <a:r>
              <a:rPr lang="de-DE" sz="1200" dirty="0"/>
              <a:t> </a:t>
            </a:r>
            <a:r>
              <a:rPr lang="de-DE" sz="1200" dirty="0" smtClean="0"/>
              <a:t>IEC </a:t>
            </a:r>
            <a:r>
              <a:rPr lang="de-DE" sz="1200" dirty="0"/>
              <a:t>61000-2-4 </a:t>
            </a:r>
            <a:r>
              <a:rPr lang="de-DE" sz="1200" dirty="0" err="1"/>
              <a:t>or</a:t>
            </a:r>
            <a:r>
              <a:rPr lang="de-DE" sz="1200" dirty="0"/>
              <a:t> EN 50160**</a:t>
            </a:r>
            <a:endParaRPr lang="en-US" sz="1200" dirty="0" smtClean="0"/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800" dirty="0" smtClean="0"/>
              <a:t>* </a:t>
            </a:r>
            <a:r>
              <a:rPr lang="de-DE" sz="800" dirty="0" err="1" smtClean="0"/>
              <a:t>Applies</a:t>
            </a:r>
            <a:r>
              <a:rPr lang="de-DE" sz="800" dirty="0" smtClean="0"/>
              <a:t> </a:t>
            </a:r>
            <a:r>
              <a:rPr lang="de-DE" sz="800" dirty="0" err="1" smtClean="0"/>
              <a:t>to</a:t>
            </a:r>
            <a:r>
              <a:rPr lang="de-DE" sz="800" dirty="0" smtClean="0"/>
              <a:t> </a:t>
            </a:r>
            <a:r>
              <a:rPr lang="de-DE" sz="800" dirty="0"/>
              <a:t>UMG 605 </a:t>
            </a:r>
            <a:r>
              <a:rPr lang="de-DE" sz="800" dirty="0" err="1" smtClean="0"/>
              <a:t>and</a:t>
            </a:r>
            <a:r>
              <a:rPr lang="de-DE" sz="800" dirty="0" smtClean="0"/>
              <a:t> </a:t>
            </a:r>
            <a:r>
              <a:rPr lang="de-DE" sz="800" dirty="0"/>
              <a:t>UMG 512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23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NEW: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APP 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 APPs quickly and conveniently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0" y="1780920"/>
            <a:ext cx="6927851" cy="4001112"/>
          </a:xfrm>
          <a:prstGeom prst="rect">
            <a:avLst/>
          </a:prstGeom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364380" y="1780920"/>
            <a:ext cx="7117012" cy="40011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NEW: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APP Management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5999"/>
            <a:ext cx="7886700" cy="1521341"/>
          </a:xfrm>
        </p:spPr>
        <p:txBody>
          <a:bodyPr/>
          <a:lstStyle/>
          <a:p>
            <a:r>
              <a:rPr lang="en-US" dirty="0" smtClean="0"/>
              <a:t>With </a:t>
            </a:r>
            <a:r>
              <a:rPr lang="en-US" dirty="0"/>
              <a:t>the new APP management, which is a constituent component of the </a:t>
            </a:r>
            <a:r>
              <a:rPr lang="en-US" dirty="0" err="1"/>
              <a:t>GridVis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device </a:t>
            </a:r>
            <a:r>
              <a:rPr lang="en-US" dirty="0"/>
              <a:t>manager, users have the ability to expand and enhance functions – unique </a:t>
            </a:r>
            <a:r>
              <a:rPr lang="en-US" dirty="0" smtClean="0"/>
              <a:t>flexibility.</a:t>
            </a:r>
          </a:p>
          <a:p>
            <a:endParaRPr lang="en-US" dirty="0"/>
          </a:p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endParaRPr lang="en-US" dirty="0"/>
          </a:p>
        </p:txBody>
      </p:sp>
      <p:sp>
        <p:nvSpPr>
          <p:cNvPr id="7" name="Textplatzhalter 3"/>
          <p:cNvSpPr>
            <a:spLocks noGrp="1"/>
          </p:cNvSpPr>
          <p:nvPr>
            <p:ph type="body" idx="10"/>
          </p:nvPr>
        </p:nvSpPr>
        <p:spPr>
          <a:xfrm>
            <a:off x="240286" y="3169501"/>
            <a:ext cx="8617964" cy="1954950"/>
          </a:xfrm>
        </p:spPr>
        <p:txBody>
          <a:bodyPr/>
          <a:lstStyle/>
          <a:p>
            <a:r>
              <a:rPr lang="en-US" sz="1200" dirty="0" smtClean="0"/>
              <a:t>Simple </a:t>
            </a:r>
            <a:r>
              <a:rPr lang="en-US" sz="1200" dirty="0"/>
              <a:t>and convenient installation </a:t>
            </a:r>
            <a:r>
              <a:rPr lang="en-US" sz="1200" dirty="0" smtClean="0"/>
              <a:t>and </a:t>
            </a:r>
            <a:r>
              <a:rPr lang="en-US" sz="1200" dirty="0"/>
              <a:t>removal of </a:t>
            </a:r>
            <a:r>
              <a:rPr lang="en-US" sz="1200" dirty="0" smtClean="0"/>
              <a:t>APPs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 smtClean="0"/>
              <a:t>Preview </a:t>
            </a:r>
            <a:r>
              <a:rPr lang="en-US" sz="1200" dirty="0"/>
              <a:t>with information and </a:t>
            </a:r>
            <a:r>
              <a:rPr lang="en-US" sz="1200" dirty="0" smtClean="0"/>
              <a:t>images </a:t>
            </a:r>
            <a:r>
              <a:rPr lang="en-US" sz="1200" dirty="0"/>
              <a:t>from the respective APP </a:t>
            </a: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 smtClean="0"/>
              <a:t>APPs </a:t>
            </a:r>
            <a:r>
              <a:rPr lang="en-US" sz="1200" dirty="0"/>
              <a:t>are available free-of-charge </a:t>
            </a:r>
            <a:r>
              <a:rPr lang="en-US" sz="1200" dirty="0" smtClean="0"/>
              <a:t>in </a:t>
            </a:r>
            <a:r>
              <a:rPr lang="en-US" sz="1200" dirty="0" err="1"/>
              <a:t>GridVis</a:t>
            </a:r>
            <a:r>
              <a:rPr lang="en-US" sz="1200" baseline="30000" dirty="0"/>
              <a:t>®</a:t>
            </a:r>
            <a:r>
              <a:rPr lang="en-US" sz="1200" dirty="0"/>
              <a:t>, ready for </a:t>
            </a:r>
            <a:r>
              <a:rPr lang="en-US" sz="1200" dirty="0" smtClean="0"/>
              <a:t>download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 smtClean="0"/>
              <a:t>Upload </a:t>
            </a:r>
            <a:r>
              <a:rPr lang="en-US" sz="1200" dirty="0"/>
              <a:t>and installation of </a:t>
            </a:r>
            <a:r>
              <a:rPr lang="en-US" sz="1200" dirty="0" smtClean="0"/>
              <a:t>customer-specific </a:t>
            </a:r>
            <a:r>
              <a:rPr lang="en-US" sz="1200" dirty="0"/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36087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67437" y="998538"/>
            <a:ext cx="8031228" cy="49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GridVis</a:t>
            </a:r>
            <a:r>
              <a:rPr lang="de-DE" baseline="30000" dirty="0" smtClean="0"/>
              <a:t>®</a:t>
            </a:r>
            <a:r>
              <a:rPr lang="de-DE" dirty="0"/>
              <a:t> </a:t>
            </a:r>
            <a:r>
              <a:rPr lang="de-DE" dirty="0" err="1" smtClean="0"/>
              <a:t>Visualisation</a:t>
            </a:r>
            <a:r>
              <a:rPr lang="de-DE" dirty="0" smtClean="0"/>
              <a:t>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Visualisation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 dirty="0" smtClean="0"/>
              <a:t>Configuration </a:t>
            </a:r>
            <a:r>
              <a:rPr lang="en-US" sz="1200" dirty="0"/>
              <a:t>of the measurement </a:t>
            </a:r>
            <a:r>
              <a:rPr lang="en-US" sz="1200" dirty="0" smtClean="0"/>
              <a:t>system </a:t>
            </a:r>
            <a:r>
              <a:rPr lang="en-US" sz="1200" dirty="0"/>
              <a:t>and the UMG </a:t>
            </a:r>
            <a:r>
              <a:rPr lang="en-US" sz="1200" dirty="0" smtClean="0"/>
              <a:t>measurement </a:t>
            </a:r>
            <a:r>
              <a:rPr lang="en-US" sz="1200" dirty="0"/>
              <a:t>devices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Certified </a:t>
            </a:r>
            <a:r>
              <a:rPr lang="en-US" sz="1200" dirty="0"/>
              <a:t>ISO 50001 Energy </a:t>
            </a:r>
            <a:r>
              <a:rPr lang="en-US" sz="1200" dirty="0" smtClean="0"/>
              <a:t>management </a:t>
            </a:r>
            <a:r>
              <a:rPr lang="en-US" sz="1200" dirty="0"/>
              <a:t>software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Automatic </a:t>
            </a:r>
            <a:r>
              <a:rPr lang="en-US" sz="1200" dirty="0"/>
              <a:t>or manual readout of </a:t>
            </a:r>
            <a:r>
              <a:rPr lang="en-US" sz="1200" dirty="0" smtClean="0"/>
              <a:t>measurement </a:t>
            </a:r>
            <a:r>
              <a:rPr lang="en-US" sz="1200" dirty="0"/>
              <a:t>data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Graphical </a:t>
            </a:r>
            <a:r>
              <a:rPr lang="en-US" sz="1200" dirty="0"/>
              <a:t>illustration of current and </a:t>
            </a:r>
            <a:r>
              <a:rPr lang="en-US" sz="1200" dirty="0" smtClean="0"/>
              <a:t>historical </a:t>
            </a:r>
            <a:r>
              <a:rPr lang="en-US" sz="1200" dirty="0"/>
              <a:t>measurement data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Comprehensive </a:t>
            </a:r>
            <a:r>
              <a:rPr lang="en-US" sz="1200" dirty="0"/>
              <a:t>alarm </a:t>
            </a:r>
            <a:r>
              <a:rPr lang="en-US" sz="1200" dirty="0" smtClean="0"/>
              <a:t>management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en-US" sz="1200" dirty="0" smtClean="0"/>
              <a:t>User </a:t>
            </a:r>
            <a:r>
              <a:rPr lang="en-US" sz="1200" dirty="0"/>
              <a:t>management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Generic </a:t>
            </a:r>
            <a:r>
              <a:rPr lang="en-US" sz="1200" dirty="0"/>
              <a:t>Modbus devices, virtual </a:t>
            </a:r>
            <a:r>
              <a:rPr lang="en-US" sz="1200" dirty="0" smtClean="0"/>
              <a:t>meters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en-US" sz="1200" dirty="0" smtClean="0"/>
              <a:t>Graphic </a:t>
            </a:r>
            <a:r>
              <a:rPr lang="en-US" sz="1200" dirty="0"/>
              <a:t>user interface (topological </a:t>
            </a:r>
            <a:r>
              <a:rPr lang="en-US" sz="1200" dirty="0" smtClean="0"/>
              <a:t>view</a:t>
            </a:r>
            <a:r>
              <a:rPr lang="en-US" sz="1200" dirty="0"/>
              <a:t>) for </a:t>
            </a:r>
            <a:r>
              <a:rPr lang="en-US" sz="1200" dirty="0" err="1"/>
              <a:t>visualising</a:t>
            </a:r>
            <a:r>
              <a:rPr lang="en-US" sz="1200" dirty="0"/>
              <a:t> real-time data </a:t>
            </a:r>
            <a:r>
              <a:rPr lang="en-US" sz="1200" dirty="0" smtClean="0"/>
              <a:t>and </a:t>
            </a:r>
            <a:r>
              <a:rPr lang="en-US" sz="1200" dirty="0"/>
              <a:t>messages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Minimum</a:t>
            </a:r>
            <a:r>
              <a:rPr lang="en-US" sz="1200" dirty="0"/>
              <a:t>, average and maximum </a:t>
            </a:r>
            <a:r>
              <a:rPr lang="en-US" sz="1200" dirty="0" smtClean="0"/>
              <a:t>values </a:t>
            </a:r>
            <a:r>
              <a:rPr lang="en-US" sz="1200" dirty="0"/>
              <a:t>displayed in a graph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Statistical </a:t>
            </a:r>
            <a:r>
              <a:rPr lang="en-US" sz="1200" dirty="0"/>
              <a:t>evaluation of the </a:t>
            </a:r>
            <a:r>
              <a:rPr lang="en-US" sz="1200" dirty="0" smtClean="0"/>
              <a:t>measured </a:t>
            </a:r>
            <a:r>
              <a:rPr lang="en-US" sz="1200" dirty="0"/>
              <a:t>data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Comprehensive </a:t>
            </a:r>
            <a:r>
              <a:rPr lang="en-US" sz="1200" dirty="0"/>
              <a:t>export functions </a:t>
            </a:r>
            <a:r>
              <a:rPr lang="en-US" sz="1200" dirty="0" smtClean="0"/>
              <a:t>(</a:t>
            </a:r>
            <a:r>
              <a:rPr lang="en-US" sz="1200" dirty="0"/>
              <a:t>e.g. Excel)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Reports </a:t>
            </a:r>
            <a:r>
              <a:rPr lang="en-US" sz="1200" dirty="0"/>
              <a:t>for energy usage and </a:t>
            </a:r>
            <a:r>
              <a:rPr lang="en-US" sz="1200" dirty="0" smtClean="0"/>
              <a:t>power </a:t>
            </a:r>
            <a:r>
              <a:rPr lang="en-US" sz="1200" dirty="0"/>
              <a:t>quality (EN 50160, </a:t>
            </a:r>
            <a:r>
              <a:rPr lang="en-US" sz="1200" dirty="0" smtClean="0"/>
              <a:t>IEEE</a:t>
            </a:r>
            <a:r>
              <a:rPr lang="en-US" sz="1200" dirty="0"/>
              <a:t> 519, EN 61000-2-4)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manual or </a:t>
            </a:r>
            <a:r>
              <a:rPr lang="en-US" sz="1200" dirty="0"/>
              <a:t>time-controlled with individual </a:t>
            </a:r>
            <a:r>
              <a:rPr lang="en-US" sz="1200" dirty="0" smtClean="0"/>
              <a:t>schedule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en-US" sz="1200" dirty="0" smtClean="0"/>
              <a:t>Saving </a:t>
            </a:r>
            <a:r>
              <a:rPr lang="en-US" sz="1200" dirty="0"/>
              <a:t>the data in a central </a:t>
            </a:r>
            <a:r>
              <a:rPr lang="en-US" sz="1200" dirty="0" smtClean="0"/>
              <a:t>database </a:t>
            </a:r>
            <a:r>
              <a:rPr lang="en-US" sz="1200" dirty="0"/>
              <a:t>including database </a:t>
            </a:r>
            <a:r>
              <a:rPr lang="en-US" sz="1200" dirty="0" smtClean="0"/>
              <a:t>management </a:t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/>
              <a:t>e.g. MySQL / </a:t>
            </a:r>
            <a:r>
              <a:rPr lang="en-US" sz="1200" dirty="0" smtClean="0"/>
              <a:t>MS</a:t>
            </a:r>
            <a:r>
              <a:rPr lang="en-US" sz="1200" dirty="0"/>
              <a:t> SQL / Derby / </a:t>
            </a:r>
            <a:r>
              <a:rPr lang="en-US" sz="1200" dirty="0" err="1"/>
              <a:t>Janitza</a:t>
            </a:r>
            <a:r>
              <a:rPr lang="en-US" sz="1200" dirty="0"/>
              <a:t> </a:t>
            </a:r>
            <a:r>
              <a:rPr lang="en-US" sz="1200" dirty="0" smtClean="0"/>
              <a:t>database)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new</a:t>
            </a:r>
            <a:r>
              <a:rPr lang="de-DE" dirty="0" smtClean="0"/>
              <a:t> PRO-Series – APPs inclusive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251979"/>
            <a:ext cx="4539221" cy="4539221"/>
          </a:xfrm>
          <a:prstGeom prst="rect">
            <a:avLst/>
          </a:prstGeom>
        </p:spPr>
      </p:pic>
      <p:sp>
        <p:nvSpPr>
          <p:cNvPr id="9" name="Textplatzhalter 3"/>
          <p:cNvSpPr>
            <a:spLocks noGrp="1"/>
          </p:cNvSpPr>
          <p:nvPr>
            <p:ph type="body" idx="10"/>
          </p:nvPr>
        </p:nvSpPr>
        <p:spPr>
          <a:xfrm>
            <a:off x="3795713" y="1606205"/>
            <a:ext cx="4672783" cy="3830767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r>
              <a:rPr lang="en-US" dirty="0" smtClean="0"/>
              <a:t>Functional </a:t>
            </a:r>
            <a:r>
              <a:rPr lang="en-US" dirty="0"/>
              <a:t>expansion of the </a:t>
            </a:r>
            <a:r>
              <a:rPr lang="en-US" dirty="0" err="1"/>
              <a:t>Janitza</a:t>
            </a:r>
            <a:r>
              <a:rPr lang="en-US" dirty="0"/>
              <a:t> </a:t>
            </a:r>
            <a:r>
              <a:rPr lang="en-US" dirty="0" smtClean="0"/>
              <a:t>measurement </a:t>
            </a:r>
            <a:r>
              <a:rPr lang="en-US" dirty="0"/>
              <a:t>devices through </a:t>
            </a:r>
            <a:r>
              <a:rPr lang="en-US" dirty="0" smtClean="0"/>
              <a:t>in-house APPs</a:t>
            </a:r>
            <a:endParaRPr lang="en-US" dirty="0"/>
          </a:p>
          <a:p>
            <a:r>
              <a:rPr lang="en-US" dirty="0" smtClean="0"/>
              <a:t>Easier </a:t>
            </a:r>
            <a:r>
              <a:rPr lang="en-US" dirty="0"/>
              <a:t>interpretation and analysis of </a:t>
            </a:r>
            <a:r>
              <a:rPr lang="en-US" dirty="0" smtClean="0"/>
              <a:t>measurement </a:t>
            </a:r>
            <a:r>
              <a:rPr lang="en-US" dirty="0"/>
              <a:t>data, e.g. through the </a:t>
            </a:r>
            <a:r>
              <a:rPr lang="en-US" dirty="0" smtClean="0"/>
              <a:t>integrated </a:t>
            </a:r>
            <a:r>
              <a:rPr lang="en-US" dirty="0"/>
              <a:t>traffic-light principle for the </a:t>
            </a:r>
            <a:r>
              <a:rPr lang="en-US" dirty="0" smtClean="0"/>
              <a:t>PQ </a:t>
            </a:r>
            <a:r>
              <a:rPr lang="en-US" dirty="0"/>
              <a:t>status</a:t>
            </a:r>
          </a:p>
          <a:p>
            <a:r>
              <a:rPr lang="en-US" dirty="0" smtClean="0"/>
              <a:t>Presentation </a:t>
            </a:r>
            <a:r>
              <a:rPr lang="en-US" dirty="0"/>
              <a:t>of the APPs available </a:t>
            </a:r>
            <a:r>
              <a:rPr lang="en-US" dirty="0" smtClean="0"/>
              <a:t>and their </a:t>
            </a:r>
            <a:r>
              <a:rPr lang="en-US" dirty="0"/>
              <a:t>functions via the </a:t>
            </a:r>
            <a:r>
              <a:rPr lang="en-US" dirty="0" smtClean="0"/>
              <a:t>APP management</a:t>
            </a:r>
            <a:endParaRPr lang="en-US" dirty="0"/>
          </a:p>
          <a:p>
            <a:r>
              <a:rPr lang="en-US" dirty="0" smtClean="0"/>
              <a:t>Redundancy </a:t>
            </a:r>
            <a:r>
              <a:rPr lang="en-US" dirty="0"/>
              <a:t>– 100% security for your </a:t>
            </a:r>
            <a:r>
              <a:rPr lang="en-US" dirty="0" smtClean="0"/>
              <a:t>measured </a:t>
            </a:r>
            <a:r>
              <a:rPr lang="en-US" dirty="0"/>
              <a:t>data in the device memory</a:t>
            </a:r>
          </a:p>
          <a:p>
            <a:r>
              <a:rPr lang="en-US" dirty="0" smtClean="0"/>
              <a:t>The </a:t>
            </a:r>
            <a:r>
              <a:rPr lang="en-US" dirty="0"/>
              <a:t>most important information at a </a:t>
            </a:r>
            <a:r>
              <a:rPr lang="en-US" dirty="0" smtClean="0"/>
              <a:t>glance </a:t>
            </a:r>
            <a:r>
              <a:rPr lang="en-US" dirty="0"/>
              <a:t>through QR code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27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" y="1051622"/>
            <a:ext cx="8236634" cy="50305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new PRO series combines the latest </a:t>
            </a:r>
            <a:r>
              <a:rPr lang="en-US" dirty="0" smtClean="0"/>
              <a:t>technology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excellent functions and attractive </a:t>
            </a:r>
            <a:r>
              <a:rPr lang="en-US" dirty="0" smtClean="0"/>
              <a:t>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977" y="77634"/>
            <a:ext cx="10084263" cy="71291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39" y="564060"/>
            <a:ext cx="8570085" cy="36983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can be processed, </a:t>
            </a:r>
            <a:r>
              <a:rPr lang="en-US" dirty="0" err="1"/>
              <a:t>visualised</a:t>
            </a:r>
            <a:r>
              <a:rPr lang="en-US" dirty="0"/>
              <a:t> and </a:t>
            </a:r>
            <a:r>
              <a:rPr lang="en-US" dirty="0" err="1"/>
              <a:t>analysed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the help </a:t>
            </a:r>
            <a:r>
              <a:rPr lang="en-US" dirty="0" smtClean="0"/>
              <a:t>of </a:t>
            </a:r>
            <a:r>
              <a:rPr lang="en-US" dirty="0"/>
              <a:t>the pre-installed </a:t>
            </a:r>
            <a:r>
              <a:rPr lang="en-US" dirty="0" err="1"/>
              <a:t>Janitza</a:t>
            </a:r>
            <a:r>
              <a:rPr lang="en-US" dirty="0"/>
              <a:t> APPs.</a:t>
            </a:r>
          </a:p>
        </p:txBody>
      </p:sp>
    </p:spTree>
    <p:extLst>
      <p:ext uri="{BB962C8B-B14F-4D97-AF65-F5344CB8AC3E}">
        <p14:creationId xmlns:p14="http://schemas.microsoft.com/office/powerpoint/2010/main" val="16422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expansion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4 </a:t>
            </a:r>
            <a:r>
              <a:rPr lang="de-DE" dirty="0" err="1" smtClean="0"/>
              <a:t>preinstalled</a:t>
            </a:r>
            <a:r>
              <a:rPr lang="de-DE" dirty="0" smtClean="0"/>
              <a:t> APPs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588" y="3048600"/>
            <a:ext cx="7886700" cy="2771432"/>
          </a:xfrm>
        </p:spPr>
        <p:txBody>
          <a:bodyPr/>
          <a:lstStyle/>
          <a:p>
            <a:r>
              <a:rPr lang="en-US" b="0" dirty="0"/>
              <a:t>All APPs can be transferred with </a:t>
            </a:r>
            <a:r>
              <a:rPr lang="en-US" b="0" dirty="0" smtClean="0"/>
              <a:t>the </a:t>
            </a:r>
            <a:r>
              <a:rPr lang="en-US" b="0" dirty="0"/>
              <a:t>device manager (constituent part of </a:t>
            </a:r>
            <a:r>
              <a:rPr lang="en-US" b="0" dirty="0" err="1"/>
              <a:t>GridVis</a:t>
            </a:r>
            <a:r>
              <a:rPr lang="en-US" b="0" baseline="30000" dirty="0"/>
              <a:t>®</a:t>
            </a:r>
            <a:r>
              <a:rPr lang="en-US" b="0" dirty="0"/>
              <a:t>) and via </a:t>
            </a:r>
            <a:r>
              <a:rPr lang="en-US" b="0" dirty="0" smtClean="0"/>
              <a:t>Ethernet-connected </a:t>
            </a:r>
            <a:r>
              <a:rPr lang="en-US" b="0" dirty="0"/>
              <a:t>devices – to just one device or </a:t>
            </a:r>
            <a:r>
              <a:rPr lang="en-US" b="0" dirty="0" smtClean="0"/>
              <a:t>to multiple measurement </a:t>
            </a:r>
            <a:r>
              <a:rPr lang="en-US" b="0" dirty="0"/>
              <a:t>devices simultaneously. </a:t>
            </a:r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The </a:t>
            </a:r>
            <a:r>
              <a:rPr lang="en-US" b="0" dirty="0"/>
              <a:t>APPs expand, for example, the analysis and </a:t>
            </a:r>
            <a:r>
              <a:rPr lang="en-US" b="0" dirty="0" err="1"/>
              <a:t>visualisation</a:t>
            </a:r>
            <a:r>
              <a:rPr lang="en-US" b="0" dirty="0"/>
              <a:t> </a:t>
            </a:r>
          </a:p>
          <a:p>
            <a:r>
              <a:rPr lang="en-US" b="0" dirty="0"/>
              <a:t>tools, with which voltage events per “IEC 61000 -2-4” and </a:t>
            </a:r>
          </a:p>
          <a:p>
            <a:r>
              <a:rPr lang="en-US" b="0" dirty="0"/>
              <a:t>“EN 50160” can be </a:t>
            </a:r>
            <a:r>
              <a:rPr lang="en-US" b="0" dirty="0" err="1"/>
              <a:t>analysed</a:t>
            </a:r>
            <a:r>
              <a:rPr lang="en-US" b="0" dirty="0"/>
              <a:t> and reproduced on the device's </a:t>
            </a:r>
          </a:p>
          <a:p>
            <a:r>
              <a:rPr lang="en-US" b="0" dirty="0"/>
              <a:t>own homepage. </a:t>
            </a:r>
            <a:endParaRPr lang="de-DE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296000"/>
            <a:ext cx="7886700" cy="1500187"/>
          </a:xfrm>
        </p:spPr>
        <p:txBody>
          <a:bodyPr/>
          <a:lstStyle/>
          <a:p>
            <a:r>
              <a:rPr lang="de-DE" b="1" dirty="0" smtClean="0"/>
              <a:t>Measurement </a:t>
            </a:r>
            <a:r>
              <a:rPr lang="de-DE" b="1" dirty="0" err="1" smtClean="0"/>
              <a:t>monitor</a:t>
            </a:r>
            <a:endParaRPr lang="de-DE" b="1" dirty="0" smtClean="0"/>
          </a:p>
          <a:p>
            <a:r>
              <a:rPr lang="de-DE" b="1" dirty="0" smtClean="0"/>
              <a:t>EN 50160 </a:t>
            </a:r>
            <a:r>
              <a:rPr lang="de-DE" b="1" dirty="0" err="1" smtClean="0"/>
              <a:t>Watchdog</a:t>
            </a:r>
            <a:endParaRPr lang="de-DE" b="1" dirty="0" smtClean="0"/>
          </a:p>
          <a:p>
            <a:r>
              <a:rPr lang="de-DE" b="1" dirty="0" smtClean="0"/>
              <a:t>IEC 61000-2-4 </a:t>
            </a:r>
            <a:r>
              <a:rPr lang="de-DE" b="1" dirty="0" err="1" smtClean="0"/>
              <a:t>Watchdog</a:t>
            </a:r>
            <a:endParaRPr lang="de-DE" b="1" dirty="0" smtClean="0"/>
          </a:p>
          <a:p>
            <a:r>
              <a:rPr lang="de-DE" b="1" dirty="0" smtClean="0"/>
              <a:t>Push </a:t>
            </a:r>
            <a:r>
              <a:rPr lang="de-DE" b="1" dirty="0" err="1" smtClean="0"/>
              <a:t>service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7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en-US" dirty="0" smtClean="0"/>
              <a:t>Measurement monitor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78790"/>
          </a:xfrm>
        </p:spPr>
        <p:txBody>
          <a:bodyPr/>
          <a:lstStyle/>
          <a:p>
            <a:r>
              <a:rPr lang="en-US" dirty="0" smtClean="0"/>
              <a:t>Configurable </a:t>
            </a:r>
            <a:r>
              <a:rPr lang="en-US" dirty="0"/>
              <a:t>display of current and historical measured values with automatic </a:t>
            </a:r>
            <a:r>
              <a:rPr lang="en-US" dirty="0" smtClean="0"/>
              <a:t>scaling</a:t>
            </a:r>
            <a:r>
              <a:rPr lang="en-US" dirty="0"/>
              <a:t>. Graphical representation on the device's own homepage without </a:t>
            </a:r>
            <a:r>
              <a:rPr lang="en-US" dirty="0" smtClean="0"/>
              <a:t>additional </a:t>
            </a:r>
            <a:r>
              <a:rPr lang="en-US" dirty="0"/>
              <a:t>software </a:t>
            </a:r>
            <a:r>
              <a:rPr lang="en-US" dirty="0" smtClean="0"/>
              <a:t>installation.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310988"/>
            <a:ext cx="4117035" cy="3432587"/>
          </a:xfrm>
        </p:spPr>
        <p:txBody>
          <a:bodyPr/>
          <a:lstStyle/>
          <a:p>
            <a:r>
              <a:rPr lang="de-DE" u="sng" dirty="0" err="1" smtClean="0"/>
              <a:t>Your</a:t>
            </a:r>
            <a:r>
              <a:rPr lang="de-DE" u="sng" dirty="0" smtClean="0"/>
              <a:t> </a:t>
            </a:r>
            <a:r>
              <a:rPr lang="de-DE" u="sng" dirty="0" err="1" smtClean="0"/>
              <a:t>benefits</a:t>
            </a:r>
            <a:r>
              <a:rPr lang="de-DE" u="sng" dirty="0" smtClean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Access </a:t>
            </a:r>
            <a:r>
              <a:rPr lang="en-US" dirty="0"/>
              <a:t>to current and historical </a:t>
            </a:r>
            <a:r>
              <a:rPr lang="en-US" dirty="0" smtClean="0"/>
              <a:t>measured </a:t>
            </a:r>
            <a:r>
              <a:rPr lang="en-US" dirty="0"/>
              <a:t>values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Display </a:t>
            </a:r>
            <a:r>
              <a:rPr lang="en-US" dirty="0"/>
              <a:t>with scalable </a:t>
            </a:r>
            <a:r>
              <a:rPr lang="en-US" dirty="0" err="1"/>
              <a:t>timebase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Quick </a:t>
            </a:r>
            <a:r>
              <a:rPr lang="en-US" dirty="0"/>
              <a:t>and easy operation with </a:t>
            </a:r>
            <a:r>
              <a:rPr lang="en-US" dirty="0" smtClean="0"/>
              <a:t>“</a:t>
            </a:r>
            <a:r>
              <a:rPr lang="en-US" dirty="0"/>
              <a:t>drag &amp; drop”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Web-based </a:t>
            </a:r>
            <a:r>
              <a:rPr lang="en-US" dirty="0"/>
              <a:t>solution without </a:t>
            </a:r>
            <a:r>
              <a:rPr lang="en-US" dirty="0" smtClean="0"/>
              <a:t>additional </a:t>
            </a:r>
            <a:r>
              <a:rPr lang="en-US" dirty="0"/>
              <a:t>software installation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Can </a:t>
            </a:r>
            <a:r>
              <a:rPr lang="en-US" dirty="0"/>
              <a:t>be called up on different </a:t>
            </a:r>
            <a:r>
              <a:rPr lang="en-US" dirty="0" smtClean="0"/>
              <a:t>devices </a:t>
            </a:r>
            <a:r>
              <a:rPr lang="en-US" dirty="0"/>
              <a:t>such as PC, Laptop, </a:t>
            </a:r>
            <a:r>
              <a:rPr lang="en-US" dirty="0" smtClean="0"/>
              <a:t>Tablet </a:t>
            </a:r>
            <a:r>
              <a:rPr lang="en-US" dirty="0"/>
              <a:t>and Smartphone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2390212"/>
            <a:ext cx="3998487" cy="23877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9826" r="7011" b="11295"/>
          <a:stretch/>
        </p:blipFill>
        <p:spPr>
          <a:xfrm>
            <a:off x="7762424" y="468000"/>
            <a:ext cx="972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EN 50160 </a:t>
            </a:r>
            <a:r>
              <a:rPr lang="de-DE" dirty="0" err="1" smtClean="0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600898"/>
          </a:xfrm>
        </p:spPr>
        <p:txBody>
          <a:bodyPr/>
          <a:lstStyle/>
          <a:p>
            <a:r>
              <a:rPr lang="en-US" dirty="0"/>
              <a:t>Permanent monitoring of the power quality per EN 50160 </a:t>
            </a:r>
          </a:p>
          <a:p>
            <a:r>
              <a:rPr lang="en-US" dirty="0"/>
              <a:t>in energy supply networks.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059885" cy="3432587"/>
          </a:xfrm>
        </p:spPr>
        <p:txBody>
          <a:bodyPr/>
          <a:lstStyle/>
          <a:p>
            <a:r>
              <a:rPr lang="de-DE" u="sng" dirty="0" err="1" smtClean="0"/>
              <a:t>Your</a:t>
            </a:r>
            <a:r>
              <a:rPr lang="de-DE" u="sng" dirty="0" smtClean="0"/>
              <a:t> </a:t>
            </a:r>
            <a:r>
              <a:rPr lang="de-DE" u="sng" dirty="0" err="1" smtClean="0"/>
              <a:t>benefits</a:t>
            </a:r>
            <a:r>
              <a:rPr lang="de-DE" u="sng" dirty="0" smtClean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Integrated </a:t>
            </a:r>
            <a:r>
              <a:rPr lang="en-US" dirty="0"/>
              <a:t>watchdog function </a:t>
            </a:r>
            <a:r>
              <a:rPr lang="en-US" dirty="0" smtClean="0"/>
              <a:t>for </a:t>
            </a:r>
            <a:r>
              <a:rPr lang="en-US" dirty="0"/>
              <a:t>automatic standard </a:t>
            </a:r>
            <a:r>
              <a:rPr lang="en-US" dirty="0" smtClean="0"/>
              <a:t>interpretation </a:t>
            </a:r>
            <a:r>
              <a:rPr lang="en-US" dirty="0"/>
              <a:t>and threshold </a:t>
            </a:r>
            <a:r>
              <a:rPr lang="en-US" dirty="0" smtClean="0"/>
              <a:t>value </a:t>
            </a:r>
            <a:r>
              <a:rPr lang="en-US" dirty="0"/>
              <a:t>monitoring (per </a:t>
            </a:r>
            <a:r>
              <a:rPr lang="en-US" dirty="0" smtClean="0"/>
              <a:t>EN</a:t>
            </a:r>
            <a:r>
              <a:rPr lang="en-US" dirty="0"/>
              <a:t> 50160)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Local </a:t>
            </a:r>
            <a:r>
              <a:rPr lang="en-US" dirty="0"/>
              <a:t>data analysis – </a:t>
            </a:r>
            <a:r>
              <a:rPr lang="en-US" dirty="0" smtClean="0"/>
              <a:t>No </a:t>
            </a:r>
            <a:r>
              <a:rPr lang="en-US" dirty="0"/>
              <a:t>need to transmit large </a:t>
            </a:r>
            <a:r>
              <a:rPr lang="en-US" dirty="0" smtClean="0"/>
              <a:t>volumes </a:t>
            </a:r>
            <a:r>
              <a:rPr lang="en-US" dirty="0"/>
              <a:t>of measured data </a:t>
            </a:r>
            <a:r>
              <a:rPr lang="en-US" dirty="0" smtClean="0"/>
              <a:t>from </a:t>
            </a:r>
            <a:r>
              <a:rPr lang="en-US" dirty="0"/>
              <a:t>the measurement device </a:t>
            </a:r>
            <a:r>
              <a:rPr lang="en-US" dirty="0" smtClean="0"/>
              <a:t>to </a:t>
            </a:r>
            <a:r>
              <a:rPr lang="en-US" dirty="0"/>
              <a:t>a host system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Network </a:t>
            </a:r>
            <a:r>
              <a:rPr lang="en-US" dirty="0"/>
              <a:t>quality analysis </a:t>
            </a:r>
            <a:r>
              <a:rPr lang="en-US" dirty="0" smtClean="0"/>
              <a:t>possible </a:t>
            </a:r>
            <a:r>
              <a:rPr lang="en-US" dirty="0"/>
              <a:t>even without </a:t>
            </a:r>
            <a:r>
              <a:rPr lang="en-US" dirty="0" smtClean="0"/>
              <a:t>comprehensive </a:t>
            </a:r>
            <a:r>
              <a:rPr lang="en-US" dirty="0"/>
              <a:t>PQ 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Rapid </a:t>
            </a:r>
            <a:r>
              <a:rPr lang="en-US" dirty="0"/>
              <a:t>detection of events that </a:t>
            </a:r>
            <a:r>
              <a:rPr lang="en-US" dirty="0" smtClean="0"/>
              <a:t>do </a:t>
            </a:r>
            <a:r>
              <a:rPr lang="en-US" dirty="0"/>
              <a:t>not comply with the quality </a:t>
            </a:r>
            <a:r>
              <a:rPr lang="en-US" dirty="0" smtClean="0"/>
              <a:t>agreements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Standard-compliant </a:t>
            </a:r>
            <a:r>
              <a:rPr lang="en-US" dirty="0"/>
              <a:t>and </a:t>
            </a:r>
            <a:r>
              <a:rPr lang="en-US" dirty="0" smtClean="0"/>
              <a:t>continuous </a:t>
            </a:r>
            <a:r>
              <a:rPr lang="en-US" dirty="0"/>
              <a:t>monitoring and </a:t>
            </a:r>
            <a:r>
              <a:rPr lang="en-US" dirty="0" smtClean="0"/>
              <a:t>‘incoming </a:t>
            </a:r>
            <a:r>
              <a:rPr lang="en-US" dirty="0"/>
              <a:t>goods’ checks </a:t>
            </a:r>
            <a:r>
              <a:rPr lang="en-US" dirty="0" smtClean="0"/>
              <a:t>of </a:t>
            </a:r>
            <a:r>
              <a:rPr lang="en-US" dirty="0"/>
              <a:t>the energy supply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7" y="2361864"/>
            <a:ext cx="3894541" cy="23337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1083" r="5017" b="10824"/>
          <a:stretch/>
        </p:blipFill>
        <p:spPr>
          <a:xfrm>
            <a:off x="7800975" y="506911"/>
            <a:ext cx="937500" cy="8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 smtClean="0"/>
              <a:t>IEC 61000-2-4 </a:t>
            </a:r>
            <a:r>
              <a:rPr lang="de-DE" dirty="0" err="1" smtClean="0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en-US" dirty="0"/>
              <a:t>Permanent monitoring of the power quality per EC 61000-2-4</a:t>
            </a:r>
          </a:p>
          <a:p>
            <a:r>
              <a:rPr lang="en-US" dirty="0"/>
              <a:t>in customers' energy supply networks.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 err="1" smtClean="0"/>
              <a:t>Your</a:t>
            </a:r>
            <a:r>
              <a:rPr lang="de-DE" u="sng" dirty="0" smtClean="0"/>
              <a:t> </a:t>
            </a:r>
            <a:r>
              <a:rPr lang="de-DE" u="sng" dirty="0" err="1" smtClean="0"/>
              <a:t>benefits</a:t>
            </a:r>
            <a:r>
              <a:rPr lang="de-DE" u="sng" dirty="0" smtClean="0"/>
              <a:t>:</a:t>
            </a:r>
            <a:endParaRPr lang="en-US" u="sng" dirty="0"/>
          </a:p>
          <a:p>
            <a:r>
              <a:rPr lang="de-DE" dirty="0"/>
              <a:t> 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Integrated </a:t>
            </a:r>
            <a:r>
              <a:rPr lang="en-US" dirty="0"/>
              <a:t>watchdog function </a:t>
            </a:r>
            <a:r>
              <a:rPr lang="en-US" dirty="0" smtClean="0"/>
              <a:t>for </a:t>
            </a:r>
            <a:r>
              <a:rPr lang="en-US" dirty="0"/>
              <a:t>automatic standard </a:t>
            </a:r>
            <a:r>
              <a:rPr lang="en-US" dirty="0" smtClean="0"/>
              <a:t>interpretation </a:t>
            </a:r>
            <a:r>
              <a:rPr lang="en-US" dirty="0"/>
              <a:t>and threshold </a:t>
            </a:r>
            <a:r>
              <a:rPr lang="en-US" dirty="0" smtClean="0"/>
              <a:t>value </a:t>
            </a:r>
            <a:r>
              <a:rPr lang="en-US" dirty="0"/>
              <a:t>monitoring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No </a:t>
            </a:r>
            <a:r>
              <a:rPr lang="en-US" dirty="0"/>
              <a:t>need to transmit large </a:t>
            </a:r>
            <a:r>
              <a:rPr lang="en-US" dirty="0" smtClean="0"/>
              <a:t>volumes </a:t>
            </a:r>
            <a:r>
              <a:rPr lang="en-US" dirty="0"/>
              <a:t>of measured data from </a:t>
            </a:r>
            <a:r>
              <a:rPr lang="en-US" dirty="0" smtClean="0"/>
              <a:t>the </a:t>
            </a:r>
            <a:r>
              <a:rPr lang="en-US" dirty="0"/>
              <a:t>measurement device to </a:t>
            </a:r>
            <a:r>
              <a:rPr lang="en-US" dirty="0" smtClean="0"/>
              <a:t>a</a:t>
            </a:r>
            <a:r>
              <a:rPr lang="en-US" dirty="0"/>
              <a:t> host system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Network </a:t>
            </a:r>
            <a:r>
              <a:rPr lang="en-US" dirty="0"/>
              <a:t>quality analysis </a:t>
            </a:r>
            <a:r>
              <a:rPr lang="en-US" dirty="0" smtClean="0"/>
              <a:t>without </a:t>
            </a:r>
            <a:r>
              <a:rPr lang="en-US" dirty="0"/>
              <a:t>comprehensive </a:t>
            </a:r>
            <a:r>
              <a:rPr lang="en-US" dirty="0" smtClean="0"/>
              <a:t>PQ</a:t>
            </a:r>
            <a:r>
              <a:rPr lang="en-US" dirty="0"/>
              <a:t> knowledge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Rapid </a:t>
            </a:r>
            <a:r>
              <a:rPr lang="en-US" dirty="0"/>
              <a:t>detection of events that </a:t>
            </a:r>
            <a:r>
              <a:rPr lang="en-US" dirty="0" smtClean="0"/>
              <a:t>do </a:t>
            </a:r>
            <a:r>
              <a:rPr lang="en-US" dirty="0"/>
              <a:t>not comply with the quality </a:t>
            </a:r>
            <a:r>
              <a:rPr lang="en-US" dirty="0" smtClean="0"/>
              <a:t>agreements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Standard-compliant </a:t>
            </a:r>
            <a:r>
              <a:rPr lang="en-US" dirty="0"/>
              <a:t>and </a:t>
            </a:r>
            <a:r>
              <a:rPr lang="en-US" dirty="0" smtClean="0"/>
              <a:t>continuous </a:t>
            </a:r>
            <a:r>
              <a:rPr lang="en-US" dirty="0"/>
              <a:t>monitoring to </a:t>
            </a:r>
            <a:r>
              <a:rPr lang="en-US" dirty="0" smtClean="0"/>
              <a:t>protect </a:t>
            </a:r>
            <a:r>
              <a:rPr lang="en-US" dirty="0"/>
              <a:t>company's own </a:t>
            </a:r>
            <a:r>
              <a:rPr lang="en-US" dirty="0" smtClean="0"/>
              <a:t>installed </a:t>
            </a:r>
            <a:r>
              <a:rPr lang="en-US" dirty="0"/>
              <a:t>systems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2" y="2367577"/>
            <a:ext cx="3954925" cy="30366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18" y="497385"/>
            <a:ext cx="903313" cy="8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en-US" dirty="0" smtClean="0"/>
              <a:t>Push service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en-US" dirty="0"/>
              <a:t>Automatic transmission of measurement data directly from the measurement </a:t>
            </a:r>
            <a:r>
              <a:rPr lang="en-US" dirty="0" smtClean="0"/>
              <a:t>device </a:t>
            </a:r>
            <a:r>
              <a:rPr lang="en-US" dirty="0"/>
              <a:t>in a Cloud service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 err="1" smtClean="0"/>
              <a:t>Your</a:t>
            </a:r>
            <a:r>
              <a:rPr lang="de-DE" u="sng" dirty="0" smtClean="0"/>
              <a:t> </a:t>
            </a:r>
            <a:r>
              <a:rPr lang="de-DE" u="sng" dirty="0" err="1" smtClean="0"/>
              <a:t>benefits</a:t>
            </a:r>
            <a:r>
              <a:rPr lang="de-DE" u="sng" dirty="0" smtClean="0"/>
              <a:t>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Transmission </a:t>
            </a:r>
            <a:r>
              <a:rPr lang="en-US" dirty="0"/>
              <a:t>of measurement </a:t>
            </a:r>
            <a:r>
              <a:rPr lang="en-US" dirty="0" smtClean="0"/>
              <a:t>data </a:t>
            </a:r>
            <a:r>
              <a:rPr lang="en-US" dirty="0"/>
              <a:t>directly from the </a:t>
            </a:r>
            <a:r>
              <a:rPr lang="en-US" dirty="0" smtClean="0"/>
              <a:t>measurement </a:t>
            </a:r>
            <a:r>
              <a:rPr lang="en-US" dirty="0"/>
              <a:t>device to a Cloud </a:t>
            </a:r>
            <a:r>
              <a:rPr lang="en-US" dirty="0" smtClean="0"/>
              <a:t>or </a:t>
            </a:r>
            <a:r>
              <a:rPr lang="en-US" dirty="0"/>
              <a:t>portal solution selected by </a:t>
            </a:r>
            <a:r>
              <a:rPr lang="en-US" dirty="0" smtClean="0"/>
              <a:t>the </a:t>
            </a:r>
            <a:r>
              <a:rPr lang="en-US" dirty="0"/>
              <a:t>customer, without additional </a:t>
            </a:r>
            <a:r>
              <a:rPr lang="en-US" dirty="0" smtClean="0"/>
              <a:t>hardware </a:t>
            </a:r>
            <a:r>
              <a:rPr lang="en-US" dirty="0"/>
              <a:t>or software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Data </a:t>
            </a:r>
            <a:r>
              <a:rPr lang="en-US" dirty="0"/>
              <a:t>can be called up online </a:t>
            </a:r>
            <a:r>
              <a:rPr lang="en-US" dirty="0" smtClean="0"/>
              <a:t>throughout </a:t>
            </a:r>
            <a:r>
              <a:rPr lang="en-US" dirty="0"/>
              <a:t>the world via the </a:t>
            </a:r>
            <a:r>
              <a:rPr lang="en-US" dirty="0" smtClean="0"/>
              <a:t>Cloud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Cost-effective </a:t>
            </a:r>
            <a:r>
              <a:rPr lang="en-US" dirty="0"/>
              <a:t>and convenient </a:t>
            </a:r>
            <a:r>
              <a:rPr lang="en-US" dirty="0" smtClean="0"/>
              <a:t>user </a:t>
            </a:r>
            <a:r>
              <a:rPr lang="en-US" dirty="0"/>
              <a:t>solution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Synchronous </a:t>
            </a:r>
            <a:r>
              <a:rPr lang="en-US" dirty="0"/>
              <a:t>acquisition of </a:t>
            </a:r>
            <a:r>
              <a:rPr lang="en-US" dirty="0" smtClean="0"/>
              <a:t>measured </a:t>
            </a:r>
            <a:r>
              <a:rPr lang="en-US" dirty="0"/>
              <a:t>values from different </a:t>
            </a:r>
            <a:r>
              <a:rPr lang="en-US" dirty="0" smtClean="0"/>
              <a:t>locations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Avoidance </a:t>
            </a:r>
            <a:r>
              <a:rPr lang="en-US" dirty="0"/>
              <a:t>of data gaps in the </a:t>
            </a:r>
            <a:r>
              <a:rPr lang="en-US" dirty="0" smtClean="0"/>
              <a:t>event </a:t>
            </a:r>
            <a:r>
              <a:rPr lang="en-US" dirty="0"/>
              <a:t>of network connections </a:t>
            </a:r>
            <a:r>
              <a:rPr lang="en-US" dirty="0" smtClean="0"/>
              <a:t>being </a:t>
            </a:r>
            <a:r>
              <a:rPr lang="en-US" dirty="0"/>
              <a:t>lost, through the use of </a:t>
            </a:r>
            <a:r>
              <a:rPr lang="en-US" dirty="0" smtClean="0"/>
              <a:t>buffer </a:t>
            </a:r>
            <a:r>
              <a:rPr lang="en-US" dirty="0"/>
              <a:t>times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smtClean="0"/>
              <a:t>Data </a:t>
            </a:r>
            <a:r>
              <a:rPr lang="en-US" dirty="0"/>
              <a:t>security through </a:t>
            </a:r>
            <a:r>
              <a:rPr lang="en-US" dirty="0" smtClean="0"/>
              <a:t>communication </a:t>
            </a:r>
            <a:r>
              <a:rPr lang="en-US" dirty="0"/>
              <a:t>via </a:t>
            </a:r>
            <a:r>
              <a:rPr lang="en-US" dirty="0" err="1"/>
              <a:t>standardised</a:t>
            </a:r>
            <a:r>
              <a:rPr lang="en-US" dirty="0"/>
              <a:t> </a:t>
            </a:r>
            <a:r>
              <a:rPr lang="en-US" dirty="0" smtClean="0"/>
              <a:t>HTTP </a:t>
            </a:r>
            <a:r>
              <a:rPr lang="en-US" dirty="0"/>
              <a:t>port (port 80)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" y="2356960"/>
            <a:ext cx="3909557" cy="26255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05" y="459284"/>
            <a:ext cx="978096" cy="9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Bildschirmpräsentation (4:3)</PresentationFormat>
  <Paragraphs>145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Office-Design</vt:lpstr>
      <vt:lpstr>PowerPoint-Präsentation</vt:lpstr>
      <vt:lpstr>The new PRO-Series – APPs inclusive</vt:lpstr>
      <vt:lpstr>The new PRO series combines the latest technology  with excellent functions and attractive design</vt:lpstr>
      <vt:lpstr>Data can be processed, visualised and analysed  with the help of the pre-installed Janitza APPs.</vt:lpstr>
      <vt:lpstr>Functional expansion through 4 preinstalled APPs</vt:lpstr>
      <vt:lpstr>Measurement monitor</vt:lpstr>
      <vt:lpstr>EN 50160 Watchdog</vt:lpstr>
      <vt:lpstr>IEC 61000-2-4 Watchdog</vt:lpstr>
      <vt:lpstr>Push service</vt:lpstr>
      <vt:lpstr>UMG 509-PRO &amp; UMG 512-PRO</vt:lpstr>
      <vt:lpstr>UMG 604-PRO &amp; UMG 605-PRO</vt:lpstr>
      <vt:lpstr>Device homepage</vt:lpstr>
      <vt:lpstr>Device homepage</vt:lpstr>
      <vt:lpstr>NEW: GridVis® APP Management</vt:lpstr>
      <vt:lpstr>NEW: GridVis® APP Management</vt:lpstr>
      <vt:lpstr>GridVis® Visualisation Software</vt:lpstr>
      <vt:lpstr>GridVis® Visualisation Software</vt:lpstr>
      <vt:lpstr>PowerPoint-Präsentation</vt:lpstr>
      <vt:lpstr>Imprint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Waldemar Hauke</dc:creator>
  <cp:lastModifiedBy>Nadine Wack</cp:lastModifiedBy>
  <cp:revision>348</cp:revision>
  <cp:lastPrinted>2012-01-29T12:10:22Z</cp:lastPrinted>
  <dcterms:created xsi:type="dcterms:W3CDTF">2012-02-02T15:57:33Z</dcterms:created>
  <dcterms:modified xsi:type="dcterms:W3CDTF">2017-06-08T13:39:16Z</dcterms:modified>
</cp:coreProperties>
</file>